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Lst>
  <p:sldSz cy="6858000" cx="12192000"/>
  <p:notesSz cx="6858000" cy="9144000"/>
  <p:embeddedFontLst>
    <p:embeddedFont>
      <p:font typeface="Inter"/>
      <p:regular r:id="rId188"/>
      <p:bold r:id="rId189"/>
      <p:italic r:id="rId190"/>
      <p:boldItalic r:id="rId1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2" roundtripDataSignature="AMtx7mhduslZeRrthF/5+ceto9noMO0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0F5C1-1AFF-4CF2-B3DA-E79D0F3C665A}">
  <a:tblStyle styleId="{B7A0F5C1-1AFF-4CF2-B3DA-E79D0F3C665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Inter-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192" Type="http://customschemas.google.com/relationships/presentationmetadata" Target="metadata"/><Relationship Id="rId45" Type="http://schemas.openxmlformats.org/officeDocument/2006/relationships/slide" Target="slides/slide40.xml"/><Relationship Id="rId191" Type="http://schemas.openxmlformats.org/officeDocument/2006/relationships/font" Target="fonts/Inter-boldItalic.fntdata"/><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Inter-bold.fntdata"/><Relationship Id="rId100" Type="http://schemas.openxmlformats.org/officeDocument/2006/relationships/slide" Target="slides/slide95.xml"/><Relationship Id="rId188" Type="http://schemas.openxmlformats.org/officeDocument/2006/relationships/font" Target="fonts/Inter-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dgfhgj</a:t>
            </a:r>
            <a:endParaRPr/>
          </a:p>
        </p:txBody>
      </p:sp>
      <p:sp>
        <p:nvSpPr>
          <p:cNvPr id="802" name="Google Shape;802;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 name="Google Shape;1252;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4"/>
          <p:cNvSpPr txBox="1"/>
          <p:nvPr>
            <p:ph type="ctrTitle"/>
          </p:nvPr>
        </p:nvSpPr>
        <p:spPr>
          <a:xfrm>
            <a:off x="2203938" y="3144437"/>
            <a:ext cx="9355016" cy="87407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4"/>
          <p:cNvSpPr txBox="1"/>
          <p:nvPr>
            <p:ph idx="1" type="subTitle"/>
          </p:nvPr>
        </p:nvSpPr>
        <p:spPr>
          <a:xfrm>
            <a:off x="2203938" y="4190045"/>
            <a:ext cx="9355016" cy="64627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Image" id="21" name="Google Shape;21;p184"/>
          <p:cNvPicPr preferRelativeResize="0"/>
          <p:nvPr/>
        </p:nvPicPr>
        <p:blipFill rotWithShape="1">
          <a:blip r:embed="rId2">
            <a:alphaModFix/>
          </a:blip>
          <a:srcRect b="0" l="0" r="0" t="0"/>
          <a:stretch/>
        </p:blipFill>
        <p:spPr>
          <a:xfrm>
            <a:off x="5567256" y="513406"/>
            <a:ext cx="2628380" cy="2071383"/>
          </a:xfrm>
          <a:prstGeom prst="rect">
            <a:avLst/>
          </a:prstGeom>
          <a:noFill/>
          <a:ln>
            <a:noFill/>
          </a:ln>
        </p:spPr>
      </p:pic>
      <p:sp>
        <p:nvSpPr>
          <p:cNvPr id="22" name="Google Shape;22;p184"/>
          <p:cNvSpPr/>
          <p:nvPr/>
        </p:nvSpPr>
        <p:spPr>
          <a:xfrm>
            <a:off x="381000" y="0"/>
            <a:ext cx="1620010" cy="6858000"/>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 id="23" name="Google Shape;23;p184"/>
          <p:cNvPicPr preferRelativeResize="0"/>
          <p:nvPr/>
        </p:nvPicPr>
        <p:blipFill rotWithShape="1">
          <a:blip r:embed="rId3">
            <a:alphaModFix/>
          </a:blip>
          <a:srcRect b="0" l="0" r="0" t="0"/>
          <a:stretch/>
        </p:blipFill>
        <p:spPr>
          <a:xfrm>
            <a:off x="-303522" y="4836315"/>
            <a:ext cx="13631195" cy="2877470"/>
          </a:xfrm>
          <a:prstGeom prst="rect">
            <a:avLst/>
          </a:prstGeom>
          <a:noFill/>
          <a:ln>
            <a:noFill/>
          </a:ln>
        </p:spPr>
      </p:pic>
      <p:sp>
        <p:nvSpPr>
          <p:cNvPr id="24" name="Google Shape;24;p184"/>
          <p:cNvSpPr txBox="1"/>
          <p:nvPr/>
        </p:nvSpPr>
        <p:spPr>
          <a:xfrm>
            <a:off x="5750719" y="2694582"/>
            <a:ext cx="22614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2F4582"/>
                </a:solidFill>
                <a:latin typeface="Calibri"/>
                <a:ea typeface="Calibri"/>
                <a:cs typeface="Calibri"/>
                <a:sym typeface="Calibri"/>
              </a:rPr>
              <a:t>www.acharya.ac.in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3" name="Shape 113"/>
        <p:cNvGrpSpPr/>
        <p:nvPr/>
      </p:nvGrpSpPr>
      <p:grpSpPr>
        <a:xfrm>
          <a:off x="0" y="0"/>
          <a:ext cx="0" cy="0"/>
          <a:chOff x="0" y="0"/>
          <a:chExt cx="0" cy="0"/>
        </a:xfrm>
      </p:grpSpPr>
      <p:sp>
        <p:nvSpPr>
          <p:cNvPr id="114" name="Google Shape;114;p19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93"/>
          <p:cNvSpPr txBox="1"/>
          <p:nvPr>
            <p:ph idx="1" type="body"/>
          </p:nvPr>
        </p:nvSpPr>
        <p:spPr>
          <a:xfrm rot="5400000">
            <a:off x="2756043" y="360506"/>
            <a:ext cx="5811838" cy="58210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93"/>
          <p:cNvSpPr txBox="1"/>
          <p:nvPr>
            <p:ph idx="10" type="dt"/>
          </p:nvPr>
        </p:nvSpPr>
        <p:spPr>
          <a:xfrm>
            <a:off x="2133600" y="6356350"/>
            <a:ext cx="1447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93"/>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93"/>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93"/>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122" name="Google Shape;122;p193"/>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123" name="Google Shape;123;p193"/>
          <p:cNvSpPr txBox="1"/>
          <p:nvPr/>
        </p:nvSpPr>
        <p:spPr>
          <a:xfrm>
            <a:off x="143560" y="3429000"/>
            <a:ext cx="2215327" cy="780278"/>
          </a:xfrm>
          <a:prstGeom prst="rect">
            <a:avLst/>
          </a:prstGeom>
          <a:noFill/>
          <a:ln>
            <a:noFill/>
          </a:ln>
        </p:spPr>
        <p:txBody>
          <a:bodyPr anchorCtr="0" anchor="ctr" bIns="50800" lIns="50800" spcFirstLastPara="1" rIns="50800" wrap="square" tIns="50800">
            <a:spAutoFit/>
          </a:bodyPr>
          <a:lstStyle/>
          <a:p>
            <a:pPr indent="0" lvl="0" marL="0" marR="0" rtl="0" algn="ctr">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85"/>
          <p:cNvSpPr txBox="1"/>
          <p:nvPr>
            <p:ph type="title"/>
          </p:nvPr>
        </p:nvSpPr>
        <p:spPr>
          <a:xfrm>
            <a:off x="2708694" y="365125"/>
            <a:ext cx="864510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85"/>
          <p:cNvSpPr txBox="1"/>
          <p:nvPr>
            <p:ph idx="1" type="body"/>
          </p:nvPr>
        </p:nvSpPr>
        <p:spPr>
          <a:xfrm>
            <a:off x="2708694" y="1825625"/>
            <a:ext cx="8645106"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85"/>
          <p:cNvSpPr txBox="1"/>
          <p:nvPr>
            <p:ph idx="10" type="dt"/>
          </p:nvPr>
        </p:nvSpPr>
        <p:spPr>
          <a:xfrm>
            <a:off x="2093842" y="6356350"/>
            <a:ext cx="14875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185"/>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185"/>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185"/>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34" name="Google Shape;34;p185"/>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35" name="Google Shape;35;p185"/>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86"/>
          <p:cNvSpPr txBox="1"/>
          <p:nvPr>
            <p:ph type="title"/>
          </p:nvPr>
        </p:nvSpPr>
        <p:spPr>
          <a:xfrm>
            <a:off x="2663550" y="1709738"/>
            <a:ext cx="8683899"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6"/>
          <p:cNvSpPr txBox="1"/>
          <p:nvPr>
            <p:ph idx="1" type="body"/>
          </p:nvPr>
        </p:nvSpPr>
        <p:spPr>
          <a:xfrm>
            <a:off x="2663550" y="4589463"/>
            <a:ext cx="86839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86"/>
          <p:cNvSpPr/>
          <p:nvPr/>
        </p:nvSpPr>
        <p:spPr>
          <a:xfrm>
            <a:off x="381000" y="-6252"/>
            <a:ext cx="1620010" cy="6844316"/>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 name="Google Shape;43;p186"/>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186"/>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45" name="Google Shape;45;p186"/>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46" name="Google Shape;46;p186"/>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87"/>
          <p:cNvSpPr txBox="1"/>
          <p:nvPr>
            <p:ph type="title"/>
          </p:nvPr>
        </p:nvSpPr>
        <p:spPr>
          <a:xfrm>
            <a:off x="2676938" y="365125"/>
            <a:ext cx="867686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7"/>
          <p:cNvSpPr txBox="1"/>
          <p:nvPr>
            <p:ph idx="1" type="body"/>
          </p:nvPr>
        </p:nvSpPr>
        <p:spPr>
          <a:xfrm>
            <a:off x="2676939" y="1825625"/>
            <a:ext cx="4412492"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87"/>
          <p:cNvSpPr txBox="1"/>
          <p:nvPr>
            <p:ph idx="2" type="body"/>
          </p:nvPr>
        </p:nvSpPr>
        <p:spPr>
          <a:xfrm>
            <a:off x="7238999" y="1825625"/>
            <a:ext cx="41148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87"/>
          <p:cNvSpPr txBox="1"/>
          <p:nvPr>
            <p:ph idx="10" type="dt"/>
          </p:nvPr>
        </p:nvSpPr>
        <p:spPr>
          <a:xfrm>
            <a:off x="2093842" y="6356350"/>
            <a:ext cx="14875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187"/>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187"/>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187"/>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57" name="Google Shape;57;p187"/>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58" name="Google Shape;58;p187"/>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88"/>
          <p:cNvSpPr txBox="1"/>
          <p:nvPr>
            <p:ph type="title"/>
          </p:nvPr>
        </p:nvSpPr>
        <p:spPr>
          <a:xfrm>
            <a:off x="2650434" y="365125"/>
            <a:ext cx="870336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88"/>
          <p:cNvSpPr txBox="1"/>
          <p:nvPr>
            <p:ph idx="10" type="dt"/>
          </p:nvPr>
        </p:nvSpPr>
        <p:spPr>
          <a:xfrm>
            <a:off x="2173356" y="6356350"/>
            <a:ext cx="14080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188"/>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88"/>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188"/>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67" name="Google Shape;67;p188"/>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68" name="Google Shape;68;p188"/>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89"/>
          <p:cNvSpPr txBox="1"/>
          <p:nvPr>
            <p:ph idx="10" type="dt"/>
          </p:nvPr>
        </p:nvSpPr>
        <p:spPr>
          <a:xfrm>
            <a:off x="2173356" y="6356350"/>
            <a:ext cx="14080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189"/>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89"/>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189"/>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76" name="Google Shape;76;p189"/>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77" name="Google Shape;77;p189"/>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190"/>
          <p:cNvSpPr txBox="1"/>
          <p:nvPr>
            <p:ph type="title"/>
          </p:nvPr>
        </p:nvSpPr>
        <p:spPr>
          <a:xfrm>
            <a:off x="2751425" y="435245"/>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0"/>
          <p:cNvSpPr txBox="1"/>
          <p:nvPr>
            <p:ph idx="1" type="body"/>
          </p:nvPr>
        </p:nvSpPr>
        <p:spPr>
          <a:xfrm>
            <a:off x="6921103" y="987425"/>
            <a:ext cx="4434284"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atin typeface="Arial"/>
                <a:ea typeface="Arial"/>
                <a:cs typeface="Arial"/>
                <a:sym typeface="Arial"/>
              </a:defRPr>
            </a:lvl1pPr>
            <a:lvl2pPr indent="-406400" lvl="1" marL="914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indent="-381000" lvl="2" marL="1371600" algn="l">
              <a:lnSpc>
                <a:spcPct val="90000"/>
              </a:lnSpc>
              <a:spcBef>
                <a:spcPts val="500"/>
              </a:spcBef>
              <a:spcAft>
                <a:spcPts val="0"/>
              </a:spcAft>
              <a:buClr>
                <a:schemeClr val="dk1"/>
              </a:buClr>
              <a:buSzPts val="2400"/>
              <a:buChar char="•"/>
              <a:defRPr sz="24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 name="Google Shape;81;p190"/>
          <p:cNvSpPr txBox="1"/>
          <p:nvPr>
            <p:ph idx="2" type="body"/>
          </p:nvPr>
        </p:nvSpPr>
        <p:spPr>
          <a:xfrm>
            <a:off x="2751425" y="2035445"/>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190"/>
          <p:cNvSpPr txBox="1"/>
          <p:nvPr>
            <p:ph idx="10" type="dt"/>
          </p:nvPr>
        </p:nvSpPr>
        <p:spPr>
          <a:xfrm>
            <a:off x="2120348" y="6356350"/>
            <a:ext cx="14610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90"/>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90"/>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90"/>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88" name="Google Shape;88;p190"/>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89" name="Google Shape;89;p190"/>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id="91" name="Google Shape;91;p191"/>
          <p:cNvSpPr txBox="1"/>
          <p:nvPr>
            <p:ph type="title"/>
          </p:nvPr>
        </p:nvSpPr>
        <p:spPr>
          <a:xfrm>
            <a:off x="2663551" y="567882"/>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1"/>
          <p:cNvSpPr/>
          <p:nvPr>
            <p:ph idx="2" type="pic"/>
          </p:nvPr>
        </p:nvSpPr>
        <p:spPr>
          <a:xfrm>
            <a:off x="6745355" y="987425"/>
            <a:ext cx="4610033" cy="4873625"/>
          </a:xfrm>
          <a:prstGeom prst="rect">
            <a:avLst/>
          </a:prstGeom>
          <a:noFill/>
          <a:ln>
            <a:noFill/>
          </a:ln>
        </p:spPr>
      </p:sp>
      <p:sp>
        <p:nvSpPr>
          <p:cNvPr id="93" name="Google Shape;93;p191"/>
          <p:cNvSpPr txBox="1"/>
          <p:nvPr>
            <p:ph idx="1" type="body"/>
          </p:nvPr>
        </p:nvSpPr>
        <p:spPr>
          <a:xfrm>
            <a:off x="2663551" y="2168082"/>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4" name="Google Shape;94;p191"/>
          <p:cNvSpPr txBox="1"/>
          <p:nvPr>
            <p:ph idx="10" type="dt"/>
          </p:nvPr>
        </p:nvSpPr>
        <p:spPr>
          <a:xfrm>
            <a:off x="2107096" y="6356350"/>
            <a:ext cx="147430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91"/>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91"/>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91"/>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100" name="Google Shape;100;p191"/>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101" name="Google Shape;101;p191"/>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192"/>
          <p:cNvSpPr txBox="1"/>
          <p:nvPr>
            <p:ph type="title"/>
          </p:nvPr>
        </p:nvSpPr>
        <p:spPr>
          <a:xfrm>
            <a:off x="2856280" y="365125"/>
            <a:ext cx="849751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92"/>
          <p:cNvSpPr txBox="1"/>
          <p:nvPr>
            <p:ph idx="1" type="body"/>
          </p:nvPr>
        </p:nvSpPr>
        <p:spPr>
          <a:xfrm rot="5400000">
            <a:off x="4824515" y="-234212"/>
            <a:ext cx="4351338" cy="8497519"/>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92"/>
          <p:cNvSpPr txBox="1"/>
          <p:nvPr>
            <p:ph idx="10" type="dt"/>
          </p:nvPr>
        </p:nvSpPr>
        <p:spPr>
          <a:xfrm>
            <a:off x="2107096" y="6356350"/>
            <a:ext cx="147430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92"/>
          <p:cNvSpPr/>
          <p:nvPr/>
        </p:nvSpPr>
        <p:spPr>
          <a:xfrm>
            <a:off x="381000" y="-6252"/>
            <a:ext cx="1620010" cy="6864252"/>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92"/>
          <p:cNvSpPr/>
          <p:nvPr/>
        </p:nvSpPr>
        <p:spPr>
          <a:xfrm>
            <a:off x="-19498" y="2035445"/>
            <a:ext cx="2533482" cy="3040884"/>
          </a:xfrm>
          <a:prstGeom prst="rect">
            <a:avLst/>
          </a:prstGeom>
          <a:solidFill>
            <a:srgbClr val="595959"/>
          </a:solid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92"/>
          <p:cNvSpPr/>
          <p:nvPr/>
        </p:nvSpPr>
        <p:spPr>
          <a:xfrm>
            <a:off x="943056" y="4709179"/>
            <a:ext cx="495897" cy="94934"/>
          </a:xfrm>
          <a:prstGeom prst="rect">
            <a:avLst/>
          </a:prstGeom>
          <a:solidFill>
            <a:srgbClr val="E88B3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111" name="Google Shape;111;p192"/>
          <p:cNvPicPr preferRelativeResize="0"/>
          <p:nvPr/>
        </p:nvPicPr>
        <p:blipFill rotWithShape="1">
          <a:blip r:embed="rId2">
            <a:alphaModFix/>
          </a:blip>
          <a:srcRect b="0" l="0" r="0" t="0"/>
          <a:stretch/>
        </p:blipFill>
        <p:spPr>
          <a:xfrm>
            <a:off x="768008" y="2389152"/>
            <a:ext cx="845994" cy="1046690"/>
          </a:xfrm>
          <a:prstGeom prst="rect">
            <a:avLst/>
          </a:prstGeom>
          <a:noFill/>
          <a:ln>
            <a:noFill/>
          </a:ln>
        </p:spPr>
      </p:pic>
      <p:sp>
        <p:nvSpPr>
          <p:cNvPr id="112" name="Google Shape;112;p192"/>
          <p:cNvSpPr txBox="1"/>
          <p:nvPr/>
        </p:nvSpPr>
        <p:spPr>
          <a:xfrm>
            <a:off x="530567" y="3429000"/>
            <a:ext cx="1320874" cy="780278"/>
          </a:xfrm>
          <a:prstGeom prst="rect">
            <a:avLst/>
          </a:prstGeom>
          <a:noFill/>
          <a:ln>
            <a:noFill/>
          </a:ln>
        </p:spPr>
        <p:txBody>
          <a:bodyPr anchorCtr="0" anchor="ctr" bIns="50800" lIns="50800" spcFirstLastPara="1" rIns="50800" wrap="square" tIns="50800">
            <a:spAutoFit/>
          </a:bodyPr>
          <a:lstStyle/>
          <a:p>
            <a:pPr indent="0" lvl="0" marL="0" marR="0" rtl="0" algn="l">
              <a:lnSpc>
                <a:spcPct val="361111"/>
              </a:lnSpc>
              <a:spcBef>
                <a:spcPts val="0"/>
              </a:spcBef>
              <a:spcAft>
                <a:spcPts val="0"/>
              </a:spcAft>
              <a:buNone/>
            </a:pPr>
            <a:r>
              <a:rPr lang="en-US" sz="1800">
                <a:solidFill>
                  <a:srgbClr val="FFFFFF"/>
                </a:solidFill>
                <a:latin typeface="Arial"/>
                <a:ea typeface="Arial"/>
                <a:cs typeface="Arial"/>
                <a:sym typeface="Arial"/>
              </a:rPr>
              <a:t>Click to Edit</a:t>
            </a: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9.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3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2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3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3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3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3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akshayapatra.org/school-sanitisation?utm_source=taboola&amp;utm_medium=vturesource.com&amp;utm_campaign=Sanitization+kit+-+KA+-+D&amp;utm_content=With+a+little+help,+schools+in+all+neighborhoods+can+open+safely&amp;tblci=GiAcq8PAnvSIJSaIvW3wqJPP_OW_57wU_tZ0nZM-WBTb5SCXt08okIqLkZqm0PCTAQ"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3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3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3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3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4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jpg"/><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2203938" y="3898624"/>
            <a:ext cx="9355016" cy="73682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1581AA"/>
              </a:buClr>
              <a:buSzPct val="100000"/>
              <a:buFont typeface="Times New Roman"/>
              <a:buNone/>
            </a:pPr>
            <a:br>
              <a:rPr b="1" i="0" lang="en-US" sz="4400" u="none" cap="none" strike="noStrike">
                <a:solidFill>
                  <a:srgbClr val="1581AA"/>
                </a:solidFill>
                <a:latin typeface="Times New Roman"/>
                <a:ea typeface="Times New Roman"/>
                <a:cs typeface="Times New Roman"/>
                <a:sym typeface="Times New Roman"/>
              </a:rPr>
            </a:br>
            <a:br>
              <a:rPr b="1" i="0" lang="en-US" sz="4400" u="none" cap="none" strike="noStrike">
                <a:solidFill>
                  <a:srgbClr val="1581AA"/>
                </a:solidFill>
                <a:latin typeface="Times New Roman"/>
                <a:ea typeface="Times New Roman"/>
                <a:cs typeface="Times New Roman"/>
                <a:sym typeface="Times New Roman"/>
              </a:rPr>
            </a:br>
            <a:r>
              <a:rPr b="1" i="0" lang="en-US" sz="4400" u="none" cap="none" strike="noStrike">
                <a:solidFill>
                  <a:srgbClr val="1581AA"/>
                </a:solidFill>
                <a:latin typeface="Times New Roman"/>
                <a:ea typeface="Times New Roman"/>
                <a:cs typeface="Times New Roman"/>
                <a:sym typeface="Times New Roman"/>
              </a:rPr>
              <a:t>OPERATING SYSTEMS(BCS303)</a:t>
            </a:r>
            <a:br>
              <a:rPr b="1" i="0" lang="en-US" sz="4400" u="none" cap="none" strike="noStrike">
                <a:solidFill>
                  <a:srgbClr val="1581AA"/>
                </a:solidFill>
                <a:latin typeface="Times New Roman"/>
                <a:ea typeface="Times New Roman"/>
                <a:cs typeface="Times New Roman"/>
                <a:sym typeface="Times New Roman"/>
              </a:rPr>
            </a:br>
            <a:r>
              <a:rPr b="1" i="0" lang="en-US" sz="4400" u="none" cap="none" strike="noStrike">
                <a:solidFill>
                  <a:srgbClr val="1581AA"/>
                </a:solidFill>
                <a:latin typeface="Times New Roman"/>
                <a:ea typeface="Times New Roman"/>
                <a:cs typeface="Times New Roman"/>
                <a:sym typeface="Times New Roman"/>
              </a:rPr>
              <a:t>Module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idx="1" type="body"/>
          </p:nvPr>
        </p:nvSpPr>
        <p:spPr>
          <a:xfrm>
            <a:off x="2710592" y="949960"/>
            <a:ext cx="8645106" cy="4958080"/>
          </a:xfrm>
          <a:prstGeom prst="rect">
            <a:avLst/>
          </a:prstGeom>
          <a:noFill/>
          <a:ln>
            <a:noFill/>
          </a:ln>
        </p:spPr>
        <p:txBody>
          <a:bodyPr anchorCtr="0" anchor="t" bIns="45700" lIns="91425" spcFirstLastPara="1" rIns="91425" wrap="square" tIns="45700">
            <a:normAutofit/>
          </a:bodyPr>
          <a:lstStyle/>
          <a:p>
            <a:pPr indent="0" lvl="0" marL="0" rtl="0" algn="l">
              <a:lnSpc>
                <a:spcPct val="160000"/>
              </a:lnSpc>
              <a:spcBef>
                <a:spcPts val="0"/>
              </a:spcBef>
              <a:spcAft>
                <a:spcPts val="0"/>
              </a:spcAft>
              <a:buClr>
                <a:srgbClr val="C00000"/>
              </a:buClr>
              <a:buSzPts val="2600"/>
              <a:buNone/>
            </a:pPr>
            <a:r>
              <a:rPr b="1" lang="en-US" sz="2600">
                <a:solidFill>
                  <a:srgbClr val="C00000"/>
                </a:solidFill>
                <a:latin typeface="Calibri"/>
                <a:ea typeface="Calibri"/>
                <a:cs typeface="Calibri"/>
                <a:sym typeface="Calibri"/>
              </a:rPr>
              <a:t>User View</a:t>
            </a:r>
            <a:endParaRPr sz="2600">
              <a:solidFill>
                <a:srgbClr val="C00000"/>
              </a:solidFill>
              <a:latin typeface="Calibri"/>
              <a:ea typeface="Calibri"/>
              <a:cs typeface="Calibri"/>
              <a:sym typeface="Calibri"/>
            </a:endParaRPr>
          </a:p>
          <a:p>
            <a:pPr indent="0" lvl="0" marL="0" rtl="0" algn="just">
              <a:lnSpc>
                <a:spcPct val="160000"/>
              </a:lnSpc>
              <a:spcBef>
                <a:spcPts val="1000"/>
              </a:spcBef>
              <a:spcAft>
                <a:spcPts val="0"/>
              </a:spcAft>
              <a:buClr>
                <a:schemeClr val="dk1"/>
              </a:buClr>
              <a:buSzPts val="2200"/>
              <a:buNone/>
            </a:pPr>
            <a:r>
              <a:rPr lang="en-US" sz="2200">
                <a:latin typeface="Calibri"/>
                <a:ea typeface="Calibri"/>
                <a:cs typeface="Calibri"/>
                <a:sym typeface="Calibri"/>
              </a:rPr>
              <a:t>In other cases, a user sits at a terminal connected to </a:t>
            </a:r>
            <a:r>
              <a:rPr b="1" lang="en-US" sz="2200">
                <a:latin typeface="Calibri"/>
                <a:ea typeface="Calibri"/>
                <a:cs typeface="Calibri"/>
                <a:sym typeface="Calibri"/>
              </a:rPr>
              <a:t>a mainframe or minicomputer</a:t>
            </a:r>
            <a:r>
              <a:rPr lang="en-US" sz="2200">
                <a:latin typeface="Calibri"/>
                <a:ea typeface="Calibri"/>
                <a:cs typeface="Calibri"/>
                <a:sym typeface="Calibri"/>
              </a:rPr>
              <a:t>. Other users are accessing the same computer through other terminals. </a:t>
            </a:r>
            <a:endParaRPr/>
          </a:p>
          <a:p>
            <a:pPr indent="0" lvl="0" marL="0" rtl="0" algn="just">
              <a:lnSpc>
                <a:spcPct val="160000"/>
              </a:lnSpc>
              <a:spcBef>
                <a:spcPts val="1000"/>
              </a:spcBef>
              <a:spcAft>
                <a:spcPts val="0"/>
              </a:spcAft>
              <a:buClr>
                <a:schemeClr val="dk1"/>
              </a:buClr>
              <a:buSzPts val="2200"/>
              <a:buNone/>
            </a:pPr>
            <a:r>
              <a:rPr lang="en-US" sz="2200">
                <a:latin typeface="Calibri"/>
                <a:ea typeface="Calibri"/>
                <a:cs typeface="Calibri"/>
                <a:sym typeface="Calibri"/>
              </a:rPr>
              <a:t>These users share resources and may exchange information. The operating system in such cases is designed to </a:t>
            </a:r>
            <a:r>
              <a:rPr b="1" lang="en-US" sz="2200">
                <a:latin typeface="Calibri"/>
                <a:ea typeface="Calibri"/>
                <a:cs typeface="Calibri"/>
                <a:sym typeface="Calibri"/>
              </a:rPr>
              <a:t>maximize resource utilization </a:t>
            </a:r>
            <a:r>
              <a:rPr lang="en-US" sz="2200">
                <a:latin typeface="Calibri"/>
                <a:ea typeface="Calibri"/>
                <a:cs typeface="Calibri"/>
                <a:sym typeface="Calibri"/>
              </a:rPr>
              <a:t>to assure that </a:t>
            </a:r>
            <a:r>
              <a:rPr b="1" lang="en-US" sz="2200">
                <a:solidFill>
                  <a:srgbClr val="548135"/>
                </a:solidFill>
                <a:latin typeface="Calibri"/>
                <a:ea typeface="Calibri"/>
                <a:cs typeface="Calibri"/>
                <a:sym typeface="Calibri"/>
              </a:rPr>
              <a:t>all available CPU time, memory, and I/O are used efficiently and</a:t>
            </a:r>
            <a:r>
              <a:rPr lang="en-US" sz="2200">
                <a:latin typeface="Calibri"/>
                <a:ea typeface="Calibri"/>
                <a:cs typeface="Calibri"/>
                <a:sym typeface="Calibri"/>
              </a:rPr>
              <a:t> that no individual user takes more than her fair share.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0"/>
          <p:cNvSpPr txBox="1"/>
          <p:nvPr>
            <p:ph idx="1" type="body"/>
          </p:nvPr>
        </p:nvSpPr>
        <p:spPr>
          <a:xfrm>
            <a:off x="2708694" y="391886"/>
            <a:ext cx="8645106" cy="5998027"/>
          </a:xfrm>
          <a:prstGeom prst="rect">
            <a:avLst/>
          </a:prstGeom>
          <a:noFill/>
          <a:ln>
            <a:noFill/>
          </a:ln>
        </p:spPr>
        <p:txBody>
          <a:bodyPr anchorCtr="0" anchor="t" bIns="45700" lIns="91425" spcFirstLastPara="1" rIns="91425" wrap="square" tIns="45700">
            <a:normAutofit/>
          </a:bodyPr>
          <a:lstStyle/>
          <a:p>
            <a:pPr indent="-342900" lvl="0" marL="342900" rtl="0" algn="just">
              <a:lnSpc>
                <a:spcPct val="150000"/>
              </a:lnSpc>
              <a:spcBef>
                <a:spcPts val="0"/>
              </a:spcBef>
              <a:spcAft>
                <a:spcPts val="0"/>
              </a:spcAft>
              <a:buClr>
                <a:srgbClr val="0000FF"/>
              </a:buClr>
              <a:buSzPts val="2400"/>
              <a:buFont typeface="Noto Sans Symbols"/>
              <a:buChar char="∙"/>
            </a:pPr>
            <a:r>
              <a:rPr b="1" lang="en-US" sz="2400">
                <a:solidFill>
                  <a:srgbClr val="0000FF"/>
                </a:solidFill>
                <a:latin typeface="Calibri"/>
                <a:ea typeface="Calibri"/>
                <a:cs typeface="Calibri"/>
                <a:sym typeface="Calibri"/>
              </a:rPr>
              <a:t>Communications</a:t>
            </a:r>
            <a:r>
              <a:rPr lang="en-US" sz="2400">
                <a:solidFill>
                  <a:srgbClr val="000000"/>
                </a:solidFill>
                <a:latin typeface="Calibri"/>
                <a:ea typeface="Calibri"/>
                <a:cs typeface="Calibri"/>
                <a:sym typeface="Calibri"/>
              </a:rPr>
              <a:t>. These programs provide the mechanism for creating virtual connections among processes, users, and computer systems. </a:t>
            </a:r>
            <a:endParaRPr/>
          </a:p>
          <a:p>
            <a:pPr indent="-342900" lvl="0" marL="342900" rtl="0" algn="just">
              <a:lnSpc>
                <a:spcPct val="150000"/>
              </a:lnSpc>
              <a:spcBef>
                <a:spcPts val="1015"/>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They allow users to send messages to one another's screens, to browse web pages, to send electronic-mail messages, to log in remotely, or to transfer files from one machine to another</a:t>
            </a:r>
            <a:r>
              <a:rPr lang="en-US" sz="1800">
                <a:solidFill>
                  <a:srgbClr val="000000"/>
                </a:solidFill>
                <a:latin typeface="Times New Roman"/>
                <a:ea typeface="Times New Roman"/>
                <a:cs typeface="Times New Roman"/>
                <a:sym typeface="Times New Roman"/>
              </a:rPr>
              <a:t>.</a:t>
            </a:r>
            <a:endParaRPr sz="1800">
              <a:solidFill>
                <a:srgbClr val="000000"/>
              </a:solidFill>
              <a:latin typeface="Cambria"/>
              <a:ea typeface="Cambria"/>
              <a:cs typeface="Cambria"/>
              <a:sym typeface="Cambria"/>
            </a:endParaRPr>
          </a:p>
          <a:p>
            <a:pPr indent="0" lvl="0" marL="0" rtl="0" algn="l">
              <a:lnSpc>
                <a:spcPct val="90000"/>
              </a:lnSpc>
              <a:spcBef>
                <a:spcPts val="1015"/>
              </a:spcBef>
              <a:spcAft>
                <a:spcPts val="0"/>
              </a:spcAft>
              <a:buClr>
                <a:schemeClr val="dk1"/>
              </a:buClr>
              <a:buSzPts val="2800"/>
              <a:buNone/>
            </a:pPr>
            <a:r>
              <a:t/>
            </a:r>
            <a:endParaRPr/>
          </a:p>
        </p:txBody>
      </p:sp>
      <p:sp>
        <p:nvSpPr>
          <p:cNvPr id="730" name="Google Shape;730;p10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1"/>
          <p:cNvSpPr txBox="1"/>
          <p:nvPr>
            <p:ph idx="1" type="body"/>
          </p:nvPr>
        </p:nvSpPr>
        <p:spPr>
          <a:xfrm>
            <a:off x="2708694" y="391886"/>
            <a:ext cx="8645106" cy="5998027"/>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800"/>
              <a:buNone/>
            </a:pPr>
            <a:r>
              <a:rPr lang="en-US">
                <a:latin typeface="Calibri"/>
                <a:ea typeface="Calibri"/>
                <a:cs typeface="Calibri"/>
                <a:sym typeface="Calibri"/>
              </a:rPr>
              <a:t>In addition to system programs, </a:t>
            </a:r>
            <a:r>
              <a:rPr b="1" i="1" lang="en-US">
                <a:solidFill>
                  <a:srgbClr val="FF0000"/>
                </a:solidFill>
                <a:latin typeface="Calibri"/>
                <a:ea typeface="Calibri"/>
                <a:cs typeface="Calibri"/>
                <a:sym typeface="Calibri"/>
              </a:rPr>
              <a:t>most operating systems supplied with programs that are useful in solving common problems or performing common operations</a:t>
            </a:r>
            <a:r>
              <a:rPr lang="en-US">
                <a:latin typeface="Calibri"/>
                <a:ea typeface="Calibri"/>
                <a:cs typeface="Calibri"/>
                <a:sym typeface="Calibri"/>
              </a:rPr>
              <a:t>.</a:t>
            </a:r>
            <a:endParaRPr/>
          </a:p>
          <a:p>
            <a:pPr indent="0" lvl="0" marL="0" rtl="0" algn="just">
              <a:lnSpc>
                <a:spcPct val="150000"/>
              </a:lnSpc>
              <a:spcBef>
                <a:spcPts val="1000"/>
              </a:spcBef>
              <a:spcAft>
                <a:spcPts val="0"/>
              </a:spcAft>
              <a:buClr>
                <a:schemeClr val="dk1"/>
              </a:buClr>
              <a:buSzPts val="2800"/>
              <a:buNone/>
            </a:pPr>
            <a:r>
              <a:rPr lang="en-US">
                <a:latin typeface="Calibri"/>
                <a:ea typeface="Calibri"/>
                <a:cs typeface="Calibri"/>
                <a:sym typeface="Calibri"/>
              </a:rPr>
              <a:t>Such programs include </a:t>
            </a:r>
            <a:r>
              <a:rPr b="1" lang="en-US">
                <a:solidFill>
                  <a:srgbClr val="0000FF"/>
                </a:solidFill>
                <a:latin typeface="Calibri"/>
                <a:ea typeface="Calibri"/>
                <a:cs typeface="Calibri"/>
                <a:sym typeface="Calibri"/>
              </a:rPr>
              <a:t>web browsers, word processors, and text formatters, spread sheets, databases systems, compliers, plotting.</a:t>
            </a:r>
            <a:endParaRPr/>
          </a:p>
          <a:p>
            <a:pPr indent="0" lvl="0" marL="0" rtl="0" algn="just">
              <a:lnSpc>
                <a:spcPct val="150000"/>
              </a:lnSpc>
              <a:spcBef>
                <a:spcPts val="1000"/>
              </a:spcBef>
              <a:spcAft>
                <a:spcPts val="0"/>
              </a:spcAft>
              <a:buClr>
                <a:schemeClr val="dk1"/>
              </a:buClr>
              <a:buSzPts val="2800"/>
              <a:buNone/>
            </a:pPr>
            <a:r>
              <a:rPr lang="en-US">
                <a:latin typeface="Calibri"/>
                <a:ea typeface="Calibri"/>
                <a:cs typeface="Calibri"/>
                <a:sym typeface="Calibri"/>
              </a:rPr>
              <a:t>These programs are known as </a:t>
            </a:r>
            <a:r>
              <a:rPr b="1" lang="en-US">
                <a:solidFill>
                  <a:srgbClr val="0000FF"/>
                </a:solidFill>
                <a:latin typeface="Calibri"/>
                <a:ea typeface="Calibri"/>
                <a:cs typeface="Calibri"/>
                <a:sym typeface="Calibri"/>
              </a:rPr>
              <a:t>system utilities or application programs.</a:t>
            </a:r>
            <a:endParaRPr/>
          </a:p>
        </p:txBody>
      </p:sp>
      <p:sp>
        <p:nvSpPr>
          <p:cNvPr id="737" name="Google Shape;737;p10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2"/>
          <p:cNvSpPr txBox="1"/>
          <p:nvPr>
            <p:ph idx="1" type="body"/>
          </p:nvPr>
        </p:nvSpPr>
        <p:spPr>
          <a:xfrm>
            <a:off x="2708694" y="0"/>
            <a:ext cx="9483306" cy="669471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50000"/>
              </a:lnSpc>
              <a:spcBef>
                <a:spcPts val="0"/>
              </a:spcBef>
              <a:spcAft>
                <a:spcPts val="0"/>
              </a:spcAft>
              <a:buClr>
                <a:srgbClr val="333333"/>
              </a:buClr>
              <a:buSzPct val="100000"/>
              <a:buNone/>
            </a:pPr>
            <a:r>
              <a:rPr lang="en-US" sz="2400">
                <a:solidFill>
                  <a:srgbClr val="333333"/>
                </a:solidFill>
                <a:latin typeface="Calibri"/>
                <a:ea typeface="Calibri"/>
                <a:cs typeface="Calibri"/>
                <a:sym typeface="Calibri"/>
              </a:rPr>
              <a:t>There are various key differences between the </a:t>
            </a:r>
            <a:r>
              <a:rPr b="1" i="1" lang="en-US" sz="2400">
                <a:solidFill>
                  <a:srgbClr val="333333"/>
                </a:solidFill>
                <a:latin typeface="Calibri"/>
                <a:ea typeface="Calibri"/>
                <a:cs typeface="Calibri"/>
                <a:sym typeface="Calibri"/>
              </a:rPr>
              <a:t>System Call</a:t>
            </a:r>
            <a:r>
              <a:rPr lang="en-US" sz="2400">
                <a:solidFill>
                  <a:srgbClr val="333333"/>
                </a:solidFill>
                <a:latin typeface="Calibri"/>
                <a:ea typeface="Calibri"/>
                <a:cs typeface="Calibri"/>
                <a:sym typeface="Calibri"/>
              </a:rPr>
              <a:t> and </a:t>
            </a:r>
            <a:r>
              <a:rPr b="1" i="1" lang="en-US" sz="2400">
                <a:solidFill>
                  <a:srgbClr val="333333"/>
                </a:solidFill>
                <a:latin typeface="Calibri"/>
                <a:ea typeface="Calibri"/>
                <a:cs typeface="Calibri"/>
                <a:sym typeface="Calibri"/>
              </a:rPr>
              <a:t>System Program</a:t>
            </a:r>
            <a:r>
              <a:rPr lang="en-US" sz="2400">
                <a:solidFill>
                  <a:srgbClr val="333333"/>
                </a:solidFill>
                <a:latin typeface="Calibri"/>
                <a:ea typeface="Calibri"/>
                <a:cs typeface="Calibri"/>
                <a:sym typeface="Calibri"/>
              </a:rPr>
              <a:t> in the operating system. Some main differences between the System Call and System Program are as follows:</a:t>
            </a:r>
            <a:endParaRPr sz="2400">
              <a:latin typeface="Calibri"/>
              <a:ea typeface="Calibri"/>
              <a:cs typeface="Calibri"/>
              <a:sym typeface="Calibri"/>
            </a:endParaRPr>
          </a:p>
          <a:p>
            <a:pPr indent="-228600" lvl="0" marL="228600" rtl="0" algn="just">
              <a:lnSpc>
                <a:spcPct val="150000"/>
              </a:lnSpc>
              <a:spcBef>
                <a:spcPts val="1100"/>
              </a:spcBef>
              <a:spcAft>
                <a:spcPts val="0"/>
              </a:spcAft>
              <a:buClr>
                <a:srgbClr val="000000"/>
              </a:buClr>
              <a:buSzPct val="100000"/>
              <a:buChar char="•"/>
            </a:pPr>
            <a:r>
              <a:rPr lang="en-US" sz="2400">
                <a:solidFill>
                  <a:srgbClr val="000000"/>
                </a:solidFill>
                <a:latin typeface="Calibri"/>
                <a:ea typeface="Calibri"/>
                <a:cs typeface="Calibri"/>
                <a:sym typeface="Calibri"/>
              </a:rPr>
              <a:t>A user may request access to the operating system's services by using the system call. </a:t>
            </a:r>
            <a:r>
              <a:rPr lang="en-US" sz="2400">
                <a:solidFill>
                  <a:srgbClr val="7030A0"/>
                </a:solidFill>
                <a:latin typeface="Calibri"/>
                <a:ea typeface="Calibri"/>
                <a:cs typeface="Calibri"/>
                <a:sym typeface="Calibri"/>
              </a:rPr>
              <a:t>In contrast, the system program fulfils a common user request and provides a compatible environment for a program to create and run effectively.</a:t>
            </a:r>
            <a:endParaRPr sz="2400">
              <a:solidFill>
                <a:srgbClr val="7030A0"/>
              </a:solidFill>
              <a:latin typeface="Calibri"/>
              <a:ea typeface="Calibri"/>
              <a:cs typeface="Calibri"/>
              <a:sym typeface="Calibri"/>
            </a:endParaRPr>
          </a:p>
          <a:p>
            <a:pPr indent="-228600" lvl="0" marL="228600" rtl="0" algn="just">
              <a:lnSpc>
                <a:spcPct val="150000"/>
              </a:lnSpc>
              <a:spcBef>
                <a:spcPts val="1100"/>
              </a:spcBef>
              <a:spcAft>
                <a:spcPts val="0"/>
              </a:spcAft>
              <a:buClr>
                <a:srgbClr val="000000"/>
              </a:buClr>
              <a:buSzPct val="100000"/>
              <a:buChar char="•"/>
            </a:pPr>
            <a:r>
              <a:rPr lang="en-US" sz="2400">
                <a:solidFill>
                  <a:srgbClr val="000000"/>
                </a:solidFill>
                <a:latin typeface="Calibri"/>
                <a:ea typeface="Calibri"/>
                <a:cs typeface="Calibri"/>
                <a:sym typeface="Calibri"/>
              </a:rPr>
              <a:t>The programmer creates system calls using high-level languages like C and C++. Assembly level language is used to create the calls that directly interact with the system's hardware. </a:t>
            </a:r>
            <a:r>
              <a:rPr lang="en-US" sz="2400">
                <a:solidFill>
                  <a:srgbClr val="7030A0"/>
                </a:solidFill>
                <a:latin typeface="Calibri"/>
                <a:ea typeface="Calibri"/>
                <a:cs typeface="Calibri"/>
                <a:sym typeface="Calibri"/>
              </a:rPr>
              <a:t>On the other hand, a programmer solely uses a high-level language to create system programs.</a:t>
            </a:r>
            <a:endParaRPr sz="2400">
              <a:solidFill>
                <a:srgbClr val="7030A0"/>
              </a:solidFill>
              <a:latin typeface="Calibri"/>
              <a:ea typeface="Calibri"/>
              <a:cs typeface="Calibri"/>
              <a:sym typeface="Calibri"/>
            </a:endParaRPr>
          </a:p>
          <a:p>
            <a:pPr indent="-228600" lvl="0" marL="228600" rtl="0" algn="just">
              <a:lnSpc>
                <a:spcPct val="150000"/>
              </a:lnSpc>
              <a:spcBef>
                <a:spcPts val="1100"/>
              </a:spcBef>
              <a:spcAft>
                <a:spcPts val="0"/>
              </a:spcAft>
              <a:buClr>
                <a:srgbClr val="000000"/>
              </a:buClr>
              <a:buSzPct val="100000"/>
              <a:buChar char="•"/>
            </a:pPr>
            <a:r>
              <a:rPr lang="en-US" sz="2400">
                <a:solidFill>
                  <a:srgbClr val="000000"/>
                </a:solidFill>
                <a:latin typeface="Calibri"/>
                <a:ea typeface="Calibri"/>
                <a:cs typeface="Calibri"/>
                <a:sym typeface="Calibri"/>
              </a:rPr>
              <a:t>System call defines the interface between the services and the user process provided by the OS. </a:t>
            </a:r>
            <a:r>
              <a:rPr lang="en-US" sz="2400">
                <a:solidFill>
                  <a:srgbClr val="1F3864"/>
                </a:solidFill>
                <a:latin typeface="Calibri"/>
                <a:ea typeface="Calibri"/>
                <a:cs typeface="Calibri"/>
                <a:sym typeface="Calibri"/>
              </a:rPr>
              <a:t>In contrast, the system program defines the operating system's user interface.</a:t>
            </a:r>
            <a:endParaRPr sz="2400">
              <a:solidFill>
                <a:srgbClr val="1F3864"/>
              </a:solidFill>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743" name="Google Shape;743;p10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3"/>
          <p:cNvSpPr txBox="1"/>
          <p:nvPr>
            <p:ph idx="1" type="body"/>
          </p:nvPr>
        </p:nvSpPr>
        <p:spPr>
          <a:xfrm>
            <a:off x="2514600" y="76200"/>
            <a:ext cx="9525000" cy="67056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50000"/>
              </a:lnSpc>
              <a:spcBef>
                <a:spcPts val="0"/>
              </a:spcBef>
              <a:spcAft>
                <a:spcPts val="0"/>
              </a:spcAft>
              <a:buClr>
                <a:srgbClr val="000000"/>
              </a:buClr>
              <a:buSzPts val="2400"/>
              <a:buChar char="•"/>
            </a:pPr>
            <a:r>
              <a:rPr lang="en-US" sz="2400">
                <a:solidFill>
                  <a:srgbClr val="000000"/>
                </a:solidFill>
                <a:latin typeface="Calibri"/>
                <a:ea typeface="Calibri"/>
                <a:cs typeface="Calibri"/>
                <a:sym typeface="Calibri"/>
              </a:rPr>
              <a:t>The system program satisfies the user program's high-level request. It converts the request into a series of low-level requests. </a:t>
            </a:r>
            <a:r>
              <a:rPr lang="en-US" sz="2400">
                <a:solidFill>
                  <a:srgbClr val="1F3864"/>
                </a:solidFill>
                <a:latin typeface="Calibri"/>
                <a:ea typeface="Calibri"/>
                <a:cs typeface="Calibri"/>
                <a:sym typeface="Calibri"/>
              </a:rPr>
              <a:t>In contrast, the system call fulfils the low-level requests of the user program.</a:t>
            </a:r>
            <a:endParaRPr sz="2400">
              <a:solidFill>
                <a:srgbClr val="1F3864"/>
              </a:solidFill>
              <a:latin typeface="Calibri"/>
              <a:ea typeface="Calibri"/>
              <a:cs typeface="Calibri"/>
              <a:sym typeface="Calibri"/>
            </a:endParaRPr>
          </a:p>
          <a:p>
            <a:pPr indent="-228600" lvl="0" marL="228600" rtl="0" algn="just">
              <a:lnSpc>
                <a:spcPct val="150000"/>
              </a:lnSpc>
              <a:spcBef>
                <a:spcPts val="1100"/>
              </a:spcBef>
              <a:spcAft>
                <a:spcPts val="0"/>
              </a:spcAft>
              <a:buClr>
                <a:srgbClr val="000000"/>
              </a:buClr>
              <a:buSzPts val="2400"/>
              <a:buChar char="•"/>
            </a:pPr>
            <a:r>
              <a:rPr lang="en-US" sz="2400">
                <a:solidFill>
                  <a:srgbClr val="000000"/>
                </a:solidFill>
                <a:latin typeface="Calibri"/>
                <a:ea typeface="Calibri"/>
                <a:cs typeface="Calibri"/>
                <a:sym typeface="Calibri"/>
              </a:rPr>
              <a:t>The user process requests an OS service using a system call. </a:t>
            </a:r>
            <a:r>
              <a:rPr lang="en-US" sz="2400">
                <a:solidFill>
                  <a:srgbClr val="1F3864"/>
                </a:solidFill>
                <a:latin typeface="Calibri"/>
                <a:ea typeface="Calibri"/>
                <a:cs typeface="Calibri"/>
                <a:sym typeface="Calibri"/>
              </a:rPr>
              <a:t>In contrast, the system program transforms the user request into a set of system calls needed to fulfil the requirement.</a:t>
            </a:r>
            <a:endParaRPr sz="2400">
              <a:solidFill>
                <a:srgbClr val="1F3864"/>
              </a:solidFill>
              <a:latin typeface="Calibri"/>
              <a:ea typeface="Calibri"/>
              <a:cs typeface="Calibri"/>
              <a:sym typeface="Calibri"/>
            </a:endParaRPr>
          </a:p>
          <a:p>
            <a:pPr indent="-228600" lvl="0" marL="228600" rtl="0" algn="just">
              <a:lnSpc>
                <a:spcPct val="150000"/>
              </a:lnSpc>
              <a:spcBef>
                <a:spcPts val="1100"/>
              </a:spcBef>
              <a:spcAft>
                <a:spcPts val="0"/>
              </a:spcAft>
              <a:buClr>
                <a:srgbClr val="000000"/>
              </a:buClr>
              <a:buSzPts val="2400"/>
              <a:buChar char="•"/>
            </a:pPr>
            <a:r>
              <a:rPr lang="en-US" sz="2400">
                <a:solidFill>
                  <a:srgbClr val="000000"/>
                </a:solidFill>
                <a:latin typeface="Calibri"/>
                <a:ea typeface="Calibri"/>
                <a:cs typeface="Calibri"/>
                <a:sym typeface="Calibri"/>
              </a:rPr>
              <a:t>The system call may be categorized into file manipulation, device manipulation, communication, process control, information maintenance, and protection. </a:t>
            </a:r>
            <a:r>
              <a:rPr lang="en-US" sz="2400">
                <a:solidFill>
                  <a:srgbClr val="1F3864"/>
                </a:solidFill>
                <a:latin typeface="Calibri"/>
                <a:ea typeface="Calibri"/>
                <a:cs typeface="Calibri"/>
                <a:sym typeface="Calibri"/>
              </a:rPr>
              <a:t>On the other hand, a System program may be categorized into file management, program loading and execution, programming-language support, status information, communication, and file modification.</a:t>
            </a:r>
            <a:endParaRPr sz="2400">
              <a:solidFill>
                <a:srgbClr val="1F3864"/>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749" name="Google Shape;749;p10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4"/>
          <p:cNvSpPr txBox="1"/>
          <p:nvPr>
            <p:ph idx="1" type="body"/>
          </p:nvPr>
        </p:nvSpPr>
        <p:spPr>
          <a:xfrm>
            <a:off x="2518229" y="557711"/>
            <a:ext cx="9318171" cy="5742577"/>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FF0000"/>
              </a:buClr>
              <a:buSzPts val="3200"/>
              <a:buNone/>
            </a:pPr>
            <a:r>
              <a:rPr b="1" lang="en-US" sz="3200">
                <a:solidFill>
                  <a:srgbClr val="FF0000"/>
                </a:solidFill>
                <a:latin typeface="Calibri"/>
                <a:ea typeface="Calibri"/>
                <a:cs typeface="Calibri"/>
                <a:sym typeface="Calibri"/>
              </a:rPr>
              <a:t>Operating-System Design and Implementation</a:t>
            </a:r>
            <a:endParaRPr sz="32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b="1" lang="en-US" sz="2400">
                <a:highlight>
                  <a:srgbClr val="FFFF00"/>
                </a:highlight>
                <a:latin typeface="Calibri"/>
                <a:ea typeface="Calibri"/>
                <a:cs typeface="Calibri"/>
                <a:sym typeface="Calibri"/>
              </a:rPr>
              <a:t>Design Goals</a:t>
            </a:r>
            <a:endParaRPr b="1" sz="2400">
              <a:highlight>
                <a:srgbClr val="FFFF00"/>
              </a:highlight>
              <a:latin typeface="Calibri"/>
              <a:ea typeface="Calibri"/>
              <a:cs typeface="Calibri"/>
              <a:sym typeface="Calibri"/>
            </a:endParaRPr>
          </a:p>
          <a:p>
            <a:pPr indent="0" lvl="0" marL="0" rtl="0" algn="just">
              <a:lnSpc>
                <a:spcPct val="150000"/>
              </a:lnSpc>
              <a:spcBef>
                <a:spcPts val="1800"/>
              </a:spcBef>
              <a:spcAft>
                <a:spcPts val="0"/>
              </a:spcAft>
              <a:buClr>
                <a:schemeClr val="dk1"/>
              </a:buClr>
              <a:buSzPts val="2800"/>
              <a:buNone/>
            </a:pPr>
            <a:r>
              <a:rPr lang="en-US">
                <a:latin typeface="Calibri"/>
                <a:ea typeface="Calibri"/>
                <a:cs typeface="Calibri"/>
                <a:sym typeface="Calibri"/>
              </a:rPr>
              <a:t>The first problem in designing a system is to </a:t>
            </a:r>
            <a:r>
              <a:rPr lang="en-US">
                <a:solidFill>
                  <a:srgbClr val="0000FF"/>
                </a:solidFill>
                <a:latin typeface="Calibri"/>
                <a:ea typeface="Calibri"/>
                <a:cs typeface="Calibri"/>
                <a:sym typeface="Calibri"/>
              </a:rPr>
              <a:t>define goals </a:t>
            </a:r>
            <a:r>
              <a:rPr lang="en-US">
                <a:latin typeface="Calibri"/>
                <a:ea typeface="Calibri"/>
                <a:cs typeface="Calibri"/>
                <a:sym typeface="Calibri"/>
              </a:rPr>
              <a:t>and </a:t>
            </a:r>
            <a:r>
              <a:rPr lang="en-US">
                <a:solidFill>
                  <a:srgbClr val="0000FF"/>
                </a:solidFill>
                <a:latin typeface="Calibri"/>
                <a:ea typeface="Calibri"/>
                <a:cs typeface="Calibri"/>
                <a:sym typeface="Calibri"/>
              </a:rPr>
              <a:t>specifications. </a:t>
            </a:r>
            <a:endParaRPr/>
          </a:p>
          <a:p>
            <a:pPr indent="0" lvl="0" marL="0" rtl="0" algn="just">
              <a:lnSpc>
                <a:spcPct val="150000"/>
              </a:lnSpc>
              <a:spcBef>
                <a:spcPts val="1800"/>
              </a:spcBef>
              <a:spcAft>
                <a:spcPts val="0"/>
              </a:spcAft>
              <a:buClr>
                <a:schemeClr val="dk1"/>
              </a:buClr>
              <a:buSzPts val="2800"/>
              <a:buNone/>
            </a:pPr>
            <a:r>
              <a:rPr lang="en-US">
                <a:latin typeface="Calibri"/>
                <a:ea typeface="Calibri"/>
                <a:cs typeface="Calibri"/>
                <a:sym typeface="Calibri"/>
              </a:rPr>
              <a:t>At the highest level, the design of the system will be affected by the </a:t>
            </a:r>
            <a:r>
              <a:rPr lang="en-US">
                <a:solidFill>
                  <a:srgbClr val="0000FF"/>
                </a:solidFill>
                <a:latin typeface="Calibri"/>
                <a:ea typeface="Calibri"/>
                <a:cs typeface="Calibri"/>
                <a:sym typeface="Calibri"/>
              </a:rPr>
              <a:t>choice of hardware </a:t>
            </a:r>
            <a:r>
              <a:rPr lang="en-US">
                <a:latin typeface="Calibri"/>
                <a:ea typeface="Calibri"/>
                <a:cs typeface="Calibri"/>
                <a:sym typeface="Calibri"/>
              </a:rPr>
              <a:t>and the </a:t>
            </a:r>
            <a:r>
              <a:rPr lang="en-US">
                <a:solidFill>
                  <a:srgbClr val="0000FF"/>
                </a:solidFill>
                <a:latin typeface="Calibri"/>
                <a:ea typeface="Calibri"/>
                <a:cs typeface="Calibri"/>
                <a:sym typeface="Calibri"/>
              </a:rPr>
              <a:t>type of system:</a:t>
            </a:r>
            <a:endParaRPr b="1">
              <a:solidFill>
                <a:srgbClr val="0000FF"/>
              </a:solidFill>
              <a:latin typeface="Calibri"/>
              <a:ea typeface="Calibri"/>
              <a:cs typeface="Calibri"/>
              <a:sym typeface="Calibri"/>
            </a:endParaRPr>
          </a:p>
        </p:txBody>
      </p:sp>
      <p:sp>
        <p:nvSpPr>
          <p:cNvPr id="756" name="Google Shape;756;p10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5"/>
          <p:cNvSpPr txBox="1"/>
          <p:nvPr>
            <p:ph idx="1" type="body"/>
          </p:nvPr>
        </p:nvSpPr>
        <p:spPr>
          <a:xfrm>
            <a:off x="2708694" y="391886"/>
            <a:ext cx="8645106" cy="5998027"/>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FF"/>
              </a:buClr>
              <a:buSzPts val="2800"/>
              <a:buNone/>
            </a:pPr>
            <a:r>
              <a:rPr b="1" lang="en-US">
                <a:solidFill>
                  <a:srgbClr val="0000FF"/>
                </a:solidFill>
                <a:latin typeface="Calibri"/>
                <a:ea typeface="Calibri"/>
                <a:cs typeface="Calibri"/>
                <a:sym typeface="Calibri"/>
              </a:rPr>
              <a:t>.</a:t>
            </a:r>
            <a:endParaRPr/>
          </a:p>
        </p:txBody>
      </p:sp>
      <p:sp>
        <p:nvSpPr>
          <p:cNvPr id="763" name="Google Shape;763;p105"/>
          <p:cNvSpPr txBox="1"/>
          <p:nvPr/>
        </p:nvSpPr>
        <p:spPr>
          <a:xfrm>
            <a:off x="2558143" y="376330"/>
            <a:ext cx="9503227" cy="543142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Calibri"/>
                <a:ea typeface="Calibri"/>
                <a:cs typeface="Calibri"/>
                <a:sym typeface="Calibri"/>
              </a:rPr>
              <a:t>Beyond this highest design level, the requirements may be much harder to specify. </a:t>
            </a:r>
            <a:r>
              <a:rPr b="1" lang="en-US" sz="2400">
                <a:solidFill>
                  <a:srgbClr val="1F3864"/>
                </a:solidFill>
                <a:latin typeface="Calibri"/>
                <a:ea typeface="Calibri"/>
                <a:cs typeface="Calibri"/>
                <a:sym typeface="Calibri"/>
              </a:rPr>
              <a:t>The requirements can, however, be divided into two basic groups: user goals and system goals. </a:t>
            </a:r>
            <a:endParaRPr b="1" sz="2400">
              <a:solidFill>
                <a:srgbClr val="1F3864"/>
              </a:solidFill>
              <a:latin typeface="Calibri"/>
              <a:ea typeface="Calibri"/>
              <a:cs typeface="Calibri"/>
              <a:sym typeface="Calibri"/>
            </a:endParaRPr>
          </a:p>
          <a:p>
            <a:pPr indent="0" lvl="0" marL="0" marR="0" rtl="0" algn="just">
              <a:lnSpc>
                <a:spcPct val="150000"/>
              </a:lnSpc>
              <a:spcBef>
                <a:spcPts val="800"/>
              </a:spcBef>
              <a:spcAft>
                <a:spcPts val="0"/>
              </a:spcAft>
              <a:buNone/>
            </a:pPr>
            <a:r>
              <a:rPr b="1" lang="en-US" sz="2400">
                <a:solidFill>
                  <a:schemeClr val="dk1"/>
                </a:solidFill>
                <a:latin typeface="Calibri"/>
                <a:ea typeface="Calibri"/>
                <a:cs typeface="Calibri"/>
                <a:sym typeface="Calibri"/>
              </a:rPr>
              <a:t>Users Goals</a:t>
            </a:r>
            <a:r>
              <a:rPr lang="en-US" sz="2400">
                <a:solidFill>
                  <a:schemeClr val="dk1"/>
                </a:solidFill>
                <a:latin typeface="Calibri"/>
                <a:ea typeface="Calibri"/>
                <a:cs typeface="Calibri"/>
                <a:sym typeface="Calibri"/>
              </a:rPr>
              <a:t>: </a:t>
            </a:r>
            <a:endParaRPr/>
          </a:p>
          <a:p>
            <a:pPr indent="0" lvl="0" marL="0" marR="0" rtl="0" algn="just">
              <a:lnSpc>
                <a:spcPct val="150000"/>
              </a:lnSpc>
              <a:spcBef>
                <a:spcPts val="800"/>
              </a:spcBef>
              <a:spcAft>
                <a:spcPts val="0"/>
              </a:spcAft>
              <a:buNone/>
            </a:pPr>
            <a:r>
              <a:rPr lang="en-US" sz="2400">
                <a:solidFill>
                  <a:schemeClr val="dk1"/>
                </a:solidFill>
                <a:latin typeface="Calibri"/>
                <a:ea typeface="Calibri"/>
                <a:cs typeface="Calibri"/>
                <a:sym typeface="Calibri"/>
              </a:rPr>
              <a:t>	The system should be convenient to use, easy to learn and to use, reliable, safe, and fast. </a:t>
            </a:r>
            <a:endParaRPr/>
          </a:p>
          <a:p>
            <a:pPr indent="0" lvl="0" marL="0" marR="0" rtl="0" algn="just">
              <a:lnSpc>
                <a:spcPct val="150000"/>
              </a:lnSpc>
              <a:spcBef>
                <a:spcPts val="800"/>
              </a:spcBef>
              <a:spcAft>
                <a:spcPts val="0"/>
              </a:spcAft>
              <a:buNone/>
            </a:pPr>
            <a:r>
              <a:rPr b="1" lang="en-US" sz="2400">
                <a:solidFill>
                  <a:schemeClr val="dk1"/>
                </a:solidFill>
                <a:latin typeface="Calibri"/>
                <a:ea typeface="Calibri"/>
                <a:cs typeface="Calibri"/>
                <a:sym typeface="Calibri"/>
              </a:rPr>
              <a:t>System goals </a:t>
            </a:r>
            <a:endParaRPr/>
          </a:p>
          <a:p>
            <a:pPr indent="0" lvl="0" marL="0" marR="0" rtl="0" algn="just">
              <a:lnSpc>
                <a:spcPct val="150000"/>
              </a:lnSpc>
              <a:spcBef>
                <a:spcPts val="800"/>
              </a:spcBef>
              <a:spcAft>
                <a:spcPts val="0"/>
              </a:spcAft>
              <a:buNone/>
            </a:pPr>
            <a:r>
              <a:rPr lang="en-US" sz="2400">
                <a:solidFill>
                  <a:schemeClr val="dk1"/>
                </a:solidFill>
                <a:latin typeface="Calibri"/>
                <a:ea typeface="Calibri"/>
                <a:cs typeface="Calibri"/>
                <a:sym typeface="Calibri"/>
              </a:rPr>
              <a:t>	The system should be easy to design, implement, maintain, operate, it should be flexible, reliable, error free and efficient.</a:t>
            </a:r>
            <a:endParaRPr sz="2400">
              <a:solidFill>
                <a:schemeClr val="dk1"/>
              </a:solidFill>
              <a:latin typeface="Calibri"/>
              <a:ea typeface="Calibri"/>
              <a:cs typeface="Calibri"/>
              <a:sym typeface="Calibri"/>
            </a:endParaRPr>
          </a:p>
        </p:txBody>
      </p:sp>
      <p:sp>
        <p:nvSpPr>
          <p:cNvPr id="764" name="Google Shape;764;p10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6"/>
          <p:cNvSpPr txBox="1"/>
          <p:nvPr>
            <p:ph idx="1" type="body"/>
          </p:nvPr>
        </p:nvSpPr>
        <p:spPr>
          <a:xfrm>
            <a:off x="2708694" y="391886"/>
            <a:ext cx="8645106" cy="5998027"/>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FF"/>
              </a:buClr>
              <a:buSzPts val="2800"/>
              <a:buNone/>
            </a:pPr>
            <a:r>
              <a:rPr b="1" lang="en-US">
                <a:solidFill>
                  <a:srgbClr val="0000FF"/>
                </a:solidFill>
                <a:latin typeface="Calibri"/>
                <a:ea typeface="Calibri"/>
                <a:cs typeface="Calibri"/>
                <a:sym typeface="Calibri"/>
              </a:rPr>
              <a:t>.</a:t>
            </a:r>
            <a:endParaRPr/>
          </a:p>
        </p:txBody>
      </p:sp>
      <p:sp>
        <p:nvSpPr>
          <p:cNvPr id="771" name="Google Shape;771;p106"/>
          <p:cNvSpPr txBox="1"/>
          <p:nvPr/>
        </p:nvSpPr>
        <p:spPr>
          <a:xfrm>
            <a:off x="2569029" y="191823"/>
            <a:ext cx="9622971" cy="674460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2400">
                <a:solidFill>
                  <a:srgbClr val="FF0000"/>
                </a:solidFill>
                <a:latin typeface="Calibri"/>
                <a:ea typeface="Calibri"/>
                <a:cs typeface="Calibri"/>
                <a:sym typeface="Calibri"/>
              </a:rPr>
              <a:t>Mechanisms and Policies</a:t>
            </a:r>
            <a:endParaRPr sz="2400">
              <a:solidFill>
                <a:srgbClr val="FF0000"/>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2400">
                <a:solidFill>
                  <a:srgbClr val="0000FF"/>
                </a:solidFill>
                <a:latin typeface="Calibri"/>
                <a:ea typeface="Calibri"/>
                <a:cs typeface="Calibri"/>
                <a:sym typeface="Calibri"/>
              </a:rPr>
              <a:t>Mechanisms</a:t>
            </a:r>
            <a:r>
              <a:rPr lang="en-US" sz="2400">
                <a:solidFill>
                  <a:schemeClr val="dk1"/>
                </a:solidFill>
                <a:latin typeface="Calibri"/>
                <a:ea typeface="Calibri"/>
                <a:cs typeface="Calibri"/>
                <a:sym typeface="Calibri"/>
              </a:rPr>
              <a:t> determine how to do something; </a:t>
            </a:r>
            <a:endParaRPr/>
          </a:p>
          <a:p>
            <a:pPr indent="0" lvl="0" marL="0" marR="0" rtl="0" algn="just">
              <a:lnSpc>
                <a:spcPct val="150000"/>
              </a:lnSpc>
              <a:spcBef>
                <a:spcPts val="800"/>
              </a:spcBef>
              <a:spcAft>
                <a:spcPts val="0"/>
              </a:spcAft>
              <a:buNone/>
            </a:pPr>
            <a:r>
              <a:rPr lang="en-US" sz="2400">
                <a:solidFill>
                  <a:srgbClr val="0000FF"/>
                </a:solidFill>
                <a:latin typeface="Calibri"/>
                <a:ea typeface="Calibri"/>
                <a:cs typeface="Calibri"/>
                <a:sym typeface="Calibri"/>
              </a:rPr>
              <a:t>Policies </a:t>
            </a:r>
            <a:r>
              <a:rPr lang="en-US" sz="2400">
                <a:solidFill>
                  <a:schemeClr val="dk1"/>
                </a:solidFill>
                <a:latin typeface="Calibri"/>
                <a:ea typeface="Calibri"/>
                <a:cs typeface="Calibri"/>
                <a:sym typeface="Calibri"/>
              </a:rPr>
              <a:t>determine what will be done. </a:t>
            </a:r>
            <a:endParaRPr/>
          </a:p>
          <a:p>
            <a:pPr indent="0" lvl="0" marL="0" marR="0" rtl="0" algn="just">
              <a:lnSpc>
                <a:spcPct val="150000"/>
              </a:lnSpc>
              <a:spcBef>
                <a:spcPts val="800"/>
              </a:spcBef>
              <a:spcAft>
                <a:spcPts val="0"/>
              </a:spcAft>
              <a:buNone/>
            </a:pPr>
            <a:r>
              <a:rPr lang="en-US" sz="2400">
                <a:solidFill>
                  <a:schemeClr val="dk1"/>
                </a:solidFill>
                <a:latin typeface="Calibri"/>
                <a:ea typeface="Calibri"/>
                <a:cs typeface="Calibri"/>
                <a:sym typeface="Calibri"/>
              </a:rPr>
              <a:t>One important principle is the </a:t>
            </a:r>
            <a:r>
              <a:rPr lang="en-US" sz="2400">
                <a:solidFill>
                  <a:srgbClr val="1F3864"/>
                </a:solidFill>
                <a:latin typeface="Calibri"/>
                <a:ea typeface="Calibri"/>
                <a:cs typeface="Calibri"/>
                <a:sym typeface="Calibri"/>
              </a:rPr>
              <a:t>separation of policy from mechanism</a:t>
            </a:r>
            <a:endParaRPr/>
          </a:p>
          <a:p>
            <a:pPr indent="0" lvl="0" marL="0" marR="0" rtl="0" algn="just">
              <a:lnSpc>
                <a:spcPct val="150000"/>
              </a:lnSpc>
              <a:spcBef>
                <a:spcPts val="800"/>
              </a:spcBef>
              <a:spcAft>
                <a:spcPts val="0"/>
              </a:spcAft>
              <a:buNone/>
            </a:pPr>
            <a:r>
              <a:rPr lang="en-US" sz="2400">
                <a:solidFill>
                  <a:schemeClr val="dk1"/>
                </a:solidFill>
                <a:latin typeface="Calibri"/>
                <a:ea typeface="Calibri"/>
                <a:cs typeface="Calibri"/>
                <a:sym typeface="Calibri"/>
              </a:rPr>
              <a:t>For example, the timer construct is a mechanism for ensuring CPU protection, but deciding how long the timer is to be set for a particular user is a policy decision. </a:t>
            </a:r>
            <a:endParaRPr/>
          </a:p>
          <a:p>
            <a:pPr indent="-342900" lvl="0" marL="342900" marR="0" rtl="0" algn="just">
              <a:lnSpc>
                <a:spcPct val="150000"/>
              </a:lnSpc>
              <a:spcBef>
                <a:spcPts val="800"/>
              </a:spcBef>
              <a:spcAft>
                <a:spcPts val="0"/>
              </a:spcAft>
              <a:buClr>
                <a:srgbClr val="00B0F0"/>
              </a:buClr>
              <a:buSzPts val="2400"/>
              <a:buFont typeface="Arial"/>
              <a:buChar char="•"/>
            </a:pPr>
            <a:r>
              <a:rPr lang="en-US" sz="2400">
                <a:solidFill>
                  <a:srgbClr val="00B0F0"/>
                </a:solidFill>
                <a:latin typeface="Calibri"/>
                <a:ea typeface="Calibri"/>
                <a:cs typeface="Calibri"/>
                <a:sym typeface="Calibri"/>
              </a:rPr>
              <a:t>The separation of policy and mechanism is important for flexibility</a:t>
            </a:r>
            <a:r>
              <a:rPr lang="en-US" sz="2400">
                <a:solidFill>
                  <a:schemeClr val="dk1"/>
                </a:solidFill>
                <a:latin typeface="Calibri"/>
                <a:ea typeface="Calibri"/>
                <a:cs typeface="Calibri"/>
                <a:sym typeface="Calibri"/>
              </a:rPr>
              <a:t>. </a:t>
            </a:r>
            <a:endParaRPr/>
          </a:p>
          <a:p>
            <a:pPr indent="-342900" lvl="0" marL="342900" marR="0" rtl="0" algn="just">
              <a:lnSpc>
                <a:spcPct val="150000"/>
              </a:lnSpc>
              <a:spcBef>
                <a:spcPts val="8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Policies are likely to change across places or over time. In the worst case, each change in policy would require a change in the underlying mechanism. </a:t>
            </a:r>
            <a:endParaRPr sz="2400">
              <a:solidFill>
                <a:schemeClr val="dk1"/>
              </a:solidFill>
              <a:latin typeface="Calibri"/>
              <a:ea typeface="Calibri"/>
              <a:cs typeface="Calibri"/>
              <a:sym typeface="Calibri"/>
            </a:endParaRPr>
          </a:p>
        </p:txBody>
      </p:sp>
      <p:sp>
        <p:nvSpPr>
          <p:cNvPr id="772" name="Google Shape;772;p106"/>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7"/>
          <p:cNvSpPr txBox="1"/>
          <p:nvPr>
            <p:ph idx="1" type="body"/>
          </p:nvPr>
        </p:nvSpPr>
        <p:spPr>
          <a:xfrm>
            <a:off x="2525486" y="0"/>
            <a:ext cx="9535885" cy="6727371"/>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170000"/>
              </a:lnSpc>
              <a:spcBef>
                <a:spcPts val="0"/>
              </a:spcBef>
              <a:spcAft>
                <a:spcPts val="0"/>
              </a:spcAft>
              <a:buClr>
                <a:srgbClr val="FF0000"/>
              </a:buClr>
              <a:buSzPct val="100000"/>
              <a:buNone/>
            </a:pPr>
            <a:r>
              <a:rPr b="1" lang="en-US" sz="7000">
                <a:solidFill>
                  <a:srgbClr val="FF0000"/>
                </a:solidFill>
                <a:latin typeface="Calibri"/>
                <a:ea typeface="Calibri"/>
                <a:cs typeface="Calibri"/>
                <a:sym typeface="Calibri"/>
              </a:rPr>
              <a:t>Implementation</a:t>
            </a:r>
            <a:endParaRPr sz="7000">
              <a:solidFill>
                <a:srgbClr val="FF0000"/>
              </a:solidFill>
              <a:latin typeface="Calibri"/>
              <a:ea typeface="Calibri"/>
              <a:cs typeface="Calibri"/>
              <a:sym typeface="Calibri"/>
            </a:endParaRPr>
          </a:p>
          <a:p>
            <a:pPr indent="0" lvl="0" marL="0" rtl="0" algn="just">
              <a:lnSpc>
                <a:spcPct val="170000"/>
              </a:lnSpc>
              <a:spcBef>
                <a:spcPts val="1800"/>
              </a:spcBef>
              <a:spcAft>
                <a:spcPts val="0"/>
              </a:spcAft>
              <a:buClr>
                <a:schemeClr val="dk1"/>
              </a:buClr>
              <a:buSzPct val="100000"/>
              <a:buNone/>
            </a:pPr>
            <a:r>
              <a:rPr b="1" lang="en-US" sz="6200">
                <a:latin typeface="Calibri"/>
                <a:ea typeface="Calibri"/>
                <a:cs typeface="Calibri"/>
                <a:sym typeface="Calibri"/>
              </a:rPr>
              <a:t>Once an operating system is designed, it must be implemented.</a:t>
            </a:r>
            <a:endParaRPr/>
          </a:p>
          <a:p>
            <a:pPr indent="0" lvl="0" marL="0" rtl="0" algn="just">
              <a:lnSpc>
                <a:spcPct val="170000"/>
              </a:lnSpc>
              <a:spcBef>
                <a:spcPts val="1800"/>
              </a:spcBef>
              <a:spcAft>
                <a:spcPts val="0"/>
              </a:spcAft>
              <a:buClr>
                <a:schemeClr val="dk1"/>
              </a:buClr>
              <a:buSzPct val="100000"/>
              <a:buNone/>
            </a:pPr>
            <a:r>
              <a:rPr b="1" lang="en-US" sz="6200">
                <a:latin typeface="Calibri"/>
                <a:ea typeface="Calibri"/>
                <a:cs typeface="Calibri"/>
                <a:sym typeface="Calibri"/>
              </a:rPr>
              <a:t>Traditionally, operating systems have been written in assembly language. </a:t>
            </a:r>
            <a:endParaRPr/>
          </a:p>
          <a:p>
            <a:pPr indent="0" lvl="0" marL="0" rtl="0" algn="just">
              <a:lnSpc>
                <a:spcPct val="170000"/>
              </a:lnSpc>
              <a:spcBef>
                <a:spcPts val="1800"/>
              </a:spcBef>
              <a:spcAft>
                <a:spcPts val="0"/>
              </a:spcAft>
              <a:buClr>
                <a:schemeClr val="dk1"/>
              </a:buClr>
              <a:buSzPct val="100000"/>
              <a:buNone/>
            </a:pPr>
            <a:r>
              <a:rPr b="1" lang="en-US" sz="6200">
                <a:latin typeface="Calibri"/>
                <a:ea typeface="Calibri"/>
                <a:cs typeface="Calibri"/>
                <a:sym typeface="Calibri"/>
              </a:rPr>
              <a:t>Now, however, they are most commonly written in higher-level languages such as C or C++.</a:t>
            </a:r>
            <a:endParaRPr b="1" sz="6200">
              <a:latin typeface="Calibri"/>
              <a:ea typeface="Calibri"/>
              <a:cs typeface="Calibri"/>
              <a:sym typeface="Calibri"/>
            </a:endParaRPr>
          </a:p>
          <a:p>
            <a:pPr indent="0" lvl="0" marL="0" rtl="0" algn="just">
              <a:lnSpc>
                <a:spcPct val="170000"/>
              </a:lnSpc>
              <a:spcBef>
                <a:spcPts val="1800"/>
              </a:spcBef>
              <a:spcAft>
                <a:spcPts val="0"/>
              </a:spcAft>
              <a:buClr>
                <a:schemeClr val="dk1"/>
              </a:buClr>
              <a:buSzPct val="100000"/>
              <a:buNone/>
            </a:pPr>
            <a:r>
              <a:rPr b="1" lang="en-US" sz="6200">
                <a:latin typeface="Calibri"/>
                <a:ea typeface="Calibri"/>
                <a:cs typeface="Calibri"/>
                <a:sym typeface="Calibri"/>
              </a:rPr>
              <a:t>The advantages of using a higher-level language </a:t>
            </a:r>
            <a:endParaRPr/>
          </a:p>
          <a:p>
            <a:pPr indent="-228600" lvl="0" marL="228600" rtl="0" algn="just">
              <a:lnSpc>
                <a:spcPct val="170000"/>
              </a:lnSpc>
              <a:spcBef>
                <a:spcPts val="1800"/>
              </a:spcBef>
              <a:spcAft>
                <a:spcPts val="0"/>
              </a:spcAft>
              <a:buClr>
                <a:schemeClr val="dk1"/>
              </a:buClr>
              <a:buSzPct val="100000"/>
              <a:buChar char="•"/>
            </a:pPr>
            <a:r>
              <a:rPr b="1" lang="en-US" sz="6200">
                <a:latin typeface="Calibri"/>
                <a:ea typeface="Calibri"/>
                <a:cs typeface="Calibri"/>
                <a:sym typeface="Calibri"/>
              </a:rPr>
              <a:t>The code can be written faster,</a:t>
            </a:r>
            <a:endParaRPr/>
          </a:p>
          <a:p>
            <a:pPr indent="-228600" lvl="0" marL="228600" rtl="0" algn="just">
              <a:lnSpc>
                <a:spcPct val="170000"/>
              </a:lnSpc>
              <a:spcBef>
                <a:spcPts val="1800"/>
              </a:spcBef>
              <a:spcAft>
                <a:spcPts val="0"/>
              </a:spcAft>
              <a:buClr>
                <a:schemeClr val="dk1"/>
              </a:buClr>
              <a:buSzPct val="100000"/>
              <a:buChar char="•"/>
            </a:pPr>
            <a:r>
              <a:rPr b="1" lang="en-US" sz="6200">
                <a:latin typeface="Calibri"/>
                <a:ea typeface="Calibri"/>
                <a:cs typeface="Calibri"/>
                <a:sym typeface="Calibri"/>
              </a:rPr>
              <a:t>It is more compact</a:t>
            </a:r>
            <a:endParaRPr/>
          </a:p>
          <a:p>
            <a:pPr indent="-228600" lvl="0" marL="228600" rtl="0" algn="just">
              <a:lnSpc>
                <a:spcPct val="170000"/>
              </a:lnSpc>
              <a:spcBef>
                <a:spcPts val="1800"/>
              </a:spcBef>
              <a:spcAft>
                <a:spcPts val="0"/>
              </a:spcAft>
              <a:buClr>
                <a:schemeClr val="dk1"/>
              </a:buClr>
              <a:buSzPct val="100000"/>
              <a:buChar char="•"/>
            </a:pPr>
            <a:r>
              <a:rPr b="1" lang="en-US" sz="6200">
                <a:latin typeface="Calibri"/>
                <a:ea typeface="Calibri"/>
                <a:cs typeface="Calibri"/>
                <a:sym typeface="Calibri"/>
              </a:rPr>
              <a:t>It is easier to understand and debug</a:t>
            </a:r>
            <a:endParaRPr/>
          </a:p>
          <a:p>
            <a:pPr indent="-228600" lvl="0" marL="228600" rtl="0" algn="just">
              <a:lnSpc>
                <a:spcPct val="170000"/>
              </a:lnSpc>
              <a:spcBef>
                <a:spcPts val="1800"/>
              </a:spcBef>
              <a:spcAft>
                <a:spcPts val="0"/>
              </a:spcAft>
              <a:buClr>
                <a:schemeClr val="dk1"/>
              </a:buClr>
              <a:buSzPct val="100000"/>
              <a:buChar char="•"/>
            </a:pPr>
            <a:r>
              <a:rPr b="1" lang="en-US" sz="6200">
                <a:latin typeface="Calibri"/>
                <a:ea typeface="Calibri"/>
                <a:cs typeface="Calibri"/>
                <a:sym typeface="Calibri"/>
              </a:rPr>
              <a:t>It is easier to port</a:t>
            </a:r>
            <a:endParaRPr b="1" sz="6200">
              <a:latin typeface="Calibri"/>
              <a:ea typeface="Calibri"/>
              <a:cs typeface="Calibri"/>
              <a:sym typeface="Calibri"/>
            </a:endParaRPr>
          </a:p>
          <a:p>
            <a:pPr indent="-170815" lvl="0" marL="228600" rtl="0" algn="l">
              <a:lnSpc>
                <a:spcPct val="90000"/>
              </a:lnSpc>
              <a:spcBef>
                <a:spcPts val="1800"/>
              </a:spcBef>
              <a:spcAft>
                <a:spcPts val="0"/>
              </a:spcAft>
              <a:buClr>
                <a:schemeClr val="dk1"/>
              </a:buClr>
              <a:buSzPct val="100000"/>
              <a:buNone/>
            </a:pPr>
            <a:r>
              <a:t/>
            </a:r>
            <a:endParaRPr/>
          </a:p>
        </p:txBody>
      </p:sp>
      <p:sp>
        <p:nvSpPr>
          <p:cNvPr id="778" name="Google Shape;778;p10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
        <p:nvSpPr>
          <p:cNvPr id="779" name="Google Shape;779;p107"/>
          <p:cNvSpPr txBox="1"/>
          <p:nvPr/>
        </p:nvSpPr>
        <p:spPr>
          <a:xfrm>
            <a:off x="7077494" y="5039360"/>
            <a:ext cx="4890986" cy="1688011"/>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150000"/>
              </a:lnSpc>
              <a:spcBef>
                <a:spcPts val="0"/>
              </a:spcBef>
              <a:spcAft>
                <a:spcPts val="0"/>
              </a:spcAft>
              <a:buClr>
                <a:schemeClr val="dk1"/>
              </a:buClr>
              <a:buSzPct val="100000"/>
              <a:buFont typeface="Arial"/>
              <a:buNone/>
            </a:pPr>
            <a:r>
              <a:rPr lang="en-US" sz="2000">
                <a:solidFill>
                  <a:schemeClr val="dk1"/>
                </a:solidFill>
                <a:latin typeface="Calibri"/>
                <a:ea typeface="Calibri"/>
                <a:cs typeface="Calibri"/>
                <a:sym typeface="Calibri"/>
              </a:rPr>
              <a:t>Ex: MS DOS was written in intel 8088 assembly language. It is available only on intel family CPUs.</a:t>
            </a:r>
            <a:endParaRPr/>
          </a:p>
          <a:p>
            <a:pPr indent="0" lvl="0" marL="0" marR="0" rtl="0" algn="l">
              <a:lnSpc>
                <a:spcPct val="150000"/>
              </a:lnSpc>
              <a:spcBef>
                <a:spcPts val="1000"/>
              </a:spcBef>
              <a:spcAft>
                <a:spcPts val="0"/>
              </a:spcAft>
              <a:buClr>
                <a:schemeClr val="dk1"/>
              </a:buClr>
              <a:buSzPct val="100000"/>
              <a:buFont typeface="Arial"/>
              <a:buNone/>
            </a:pPr>
            <a:r>
              <a:rPr lang="en-US" sz="2000">
                <a:solidFill>
                  <a:schemeClr val="dk1"/>
                </a:solidFill>
                <a:latin typeface="Calibri"/>
                <a:ea typeface="Calibri"/>
                <a:cs typeface="Calibri"/>
                <a:sym typeface="Calibri"/>
              </a:rPr>
              <a:t>The Linux OS  is written in C and is available on a number of different CPUs .</a:t>
            </a:r>
            <a:endParaRPr/>
          </a:p>
          <a:p>
            <a:pPr indent="0" lvl="0" marL="0" marR="0" rtl="0" algn="l">
              <a:lnSpc>
                <a:spcPct val="150000"/>
              </a:lnSpc>
              <a:spcBef>
                <a:spcPts val="1000"/>
              </a:spcBef>
              <a:spcAft>
                <a:spcPts val="0"/>
              </a:spcAft>
              <a:buClr>
                <a:schemeClr val="dk1"/>
              </a:buClr>
              <a:buSzPct val="1000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8"/>
          <p:cNvSpPr txBox="1"/>
          <p:nvPr>
            <p:ph idx="1" type="body"/>
          </p:nvPr>
        </p:nvSpPr>
        <p:spPr>
          <a:xfrm>
            <a:off x="2540000" y="462280"/>
            <a:ext cx="9479280" cy="5933440"/>
          </a:xfrm>
          <a:prstGeom prst="rect">
            <a:avLst/>
          </a:prstGeom>
          <a:noFill/>
          <a:ln>
            <a:noFill/>
          </a:ln>
        </p:spPr>
        <p:txBody>
          <a:bodyPr anchorCtr="0" anchor="t" bIns="45700" lIns="91425" spcFirstLastPara="1" rIns="91425" wrap="square" tIns="45700">
            <a:normAutofit/>
          </a:bodyPr>
          <a:lstStyle/>
          <a:p>
            <a:pPr indent="0" lvl="0" marL="0" rtl="0" algn="ctr">
              <a:lnSpc>
                <a:spcPct val="170000"/>
              </a:lnSpc>
              <a:spcBef>
                <a:spcPts val="0"/>
              </a:spcBef>
              <a:spcAft>
                <a:spcPts val="0"/>
              </a:spcAft>
              <a:buClr>
                <a:srgbClr val="FF0000"/>
              </a:buClr>
              <a:buSzPts val="2800"/>
              <a:buNone/>
            </a:pPr>
            <a:r>
              <a:rPr b="1" lang="en-US" sz="2800">
                <a:solidFill>
                  <a:srgbClr val="FF0000"/>
                </a:solidFill>
                <a:latin typeface="Calibri"/>
                <a:ea typeface="Calibri"/>
                <a:cs typeface="Calibri"/>
                <a:sym typeface="Calibri"/>
              </a:rPr>
              <a:t>Operating-System Structure</a:t>
            </a:r>
            <a:endParaRPr sz="2800">
              <a:solidFill>
                <a:srgbClr val="FF0000"/>
              </a:solidFill>
              <a:latin typeface="Calibri"/>
              <a:ea typeface="Calibri"/>
              <a:cs typeface="Calibri"/>
              <a:sym typeface="Calibri"/>
            </a:endParaRPr>
          </a:p>
          <a:p>
            <a:pPr indent="-228600" lvl="0" marL="228600" rtl="0" algn="just">
              <a:lnSpc>
                <a:spcPct val="170000"/>
              </a:lnSpc>
              <a:spcBef>
                <a:spcPts val="1000"/>
              </a:spcBef>
              <a:spcAft>
                <a:spcPts val="0"/>
              </a:spcAft>
              <a:buClr>
                <a:schemeClr val="dk1"/>
              </a:buClr>
              <a:buSzPts val="2400"/>
              <a:buChar char="•"/>
            </a:pPr>
            <a:r>
              <a:rPr lang="en-US" sz="2400">
                <a:latin typeface="Calibri"/>
                <a:ea typeface="Calibri"/>
                <a:cs typeface="Calibri"/>
                <a:sym typeface="Calibri"/>
              </a:rPr>
              <a:t>A system as large and complex as a modern operating system must be engineered carefully if it is to function properly and be modified easily.</a:t>
            </a:r>
            <a:endParaRPr/>
          </a:p>
          <a:p>
            <a:pPr indent="-228600" lvl="0" marL="228600" rtl="0" algn="just">
              <a:lnSpc>
                <a:spcPct val="170000"/>
              </a:lnSpc>
              <a:spcBef>
                <a:spcPts val="1000"/>
              </a:spcBef>
              <a:spcAft>
                <a:spcPts val="0"/>
              </a:spcAft>
              <a:buClr>
                <a:schemeClr val="dk1"/>
              </a:buClr>
              <a:buSzPts val="2400"/>
              <a:buChar char="•"/>
            </a:pPr>
            <a:r>
              <a:rPr lang="en-US" sz="2400">
                <a:latin typeface="Calibri"/>
                <a:ea typeface="Calibri"/>
                <a:cs typeface="Calibri"/>
                <a:sym typeface="Calibri"/>
              </a:rPr>
              <a:t> A common approach is to partition the task into small components rather than have one monolithic system. </a:t>
            </a:r>
            <a:endParaRPr/>
          </a:p>
          <a:p>
            <a:pPr indent="-228600" lvl="0" marL="228600" rtl="0" algn="just">
              <a:lnSpc>
                <a:spcPct val="170000"/>
              </a:lnSpc>
              <a:spcBef>
                <a:spcPts val="1000"/>
              </a:spcBef>
              <a:spcAft>
                <a:spcPts val="0"/>
              </a:spcAft>
              <a:buClr>
                <a:schemeClr val="dk1"/>
              </a:buClr>
              <a:buSzPts val="2400"/>
              <a:buChar char="•"/>
            </a:pPr>
            <a:r>
              <a:rPr lang="en-US" sz="2400">
                <a:latin typeface="Calibri"/>
                <a:ea typeface="Calibri"/>
                <a:cs typeface="Calibri"/>
                <a:sym typeface="Calibri"/>
              </a:rPr>
              <a:t>Each of these modules should be a well-defined portion of the system, with carefully defined inputs, outputs, and functions.</a:t>
            </a:r>
            <a:endParaRPr/>
          </a:p>
          <a:p>
            <a:pPr indent="0" lvl="0" marL="0" rtl="0" algn="l">
              <a:lnSpc>
                <a:spcPct val="90000"/>
              </a:lnSpc>
              <a:spcBef>
                <a:spcPts val="1000"/>
              </a:spcBef>
              <a:spcAft>
                <a:spcPts val="0"/>
              </a:spcAft>
              <a:buClr>
                <a:schemeClr val="dk1"/>
              </a:buClr>
              <a:buSzPts val="2800"/>
              <a:buNone/>
            </a:pPr>
            <a:r>
              <a:t/>
            </a:r>
            <a:endParaRPr/>
          </a:p>
        </p:txBody>
      </p:sp>
      <p:sp>
        <p:nvSpPr>
          <p:cNvPr id="785" name="Google Shape;785;p10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9"/>
          <p:cNvSpPr txBox="1"/>
          <p:nvPr>
            <p:ph idx="1" type="body"/>
          </p:nvPr>
        </p:nvSpPr>
        <p:spPr>
          <a:xfrm>
            <a:off x="2489200" y="487680"/>
            <a:ext cx="9525000" cy="5882640"/>
          </a:xfrm>
          <a:prstGeom prst="rect">
            <a:avLst/>
          </a:prstGeom>
          <a:noFill/>
          <a:ln>
            <a:noFill/>
          </a:ln>
        </p:spPr>
        <p:txBody>
          <a:bodyPr anchorCtr="0" anchor="t" bIns="45700" lIns="91425" spcFirstLastPara="1" rIns="91425" wrap="square" tIns="45700">
            <a:normAutofit/>
          </a:bodyPr>
          <a:lstStyle/>
          <a:p>
            <a:pPr indent="0" lvl="0" marL="0" rtl="0" algn="ctr">
              <a:lnSpc>
                <a:spcPct val="170000"/>
              </a:lnSpc>
              <a:spcBef>
                <a:spcPts val="0"/>
              </a:spcBef>
              <a:spcAft>
                <a:spcPts val="0"/>
              </a:spcAft>
              <a:buClr>
                <a:srgbClr val="FF0000"/>
              </a:buClr>
              <a:buSzPts val="2800"/>
              <a:buNone/>
            </a:pPr>
            <a:r>
              <a:rPr b="1" lang="en-US" sz="2800">
                <a:solidFill>
                  <a:srgbClr val="FF0000"/>
                </a:solidFill>
                <a:latin typeface="Calibri"/>
                <a:ea typeface="Calibri"/>
                <a:cs typeface="Calibri"/>
                <a:sym typeface="Calibri"/>
              </a:rPr>
              <a:t>Simple Structure</a:t>
            </a:r>
            <a:endParaRPr/>
          </a:p>
          <a:p>
            <a:pPr indent="-228600" lvl="0" marL="228600" rtl="0" algn="just">
              <a:lnSpc>
                <a:spcPct val="170000"/>
              </a:lnSpc>
              <a:spcBef>
                <a:spcPts val="1000"/>
              </a:spcBef>
              <a:spcAft>
                <a:spcPts val="0"/>
              </a:spcAft>
              <a:buClr>
                <a:schemeClr val="dk1"/>
              </a:buClr>
              <a:buSzPts val="2600"/>
              <a:buChar char="•"/>
            </a:pPr>
            <a:r>
              <a:rPr lang="en-US" sz="2600">
                <a:latin typeface="Calibri"/>
                <a:ea typeface="Calibri"/>
                <a:cs typeface="Calibri"/>
                <a:sym typeface="Calibri"/>
              </a:rPr>
              <a:t>MS-DOS is an example of such a system. It was originally designed and implemented by a few people who had no idea that it would become so popular.</a:t>
            </a:r>
            <a:endParaRPr/>
          </a:p>
          <a:p>
            <a:pPr indent="-228600" lvl="0" marL="228600" rtl="0" algn="just">
              <a:lnSpc>
                <a:spcPct val="170000"/>
              </a:lnSpc>
              <a:spcBef>
                <a:spcPts val="1000"/>
              </a:spcBef>
              <a:spcAft>
                <a:spcPts val="0"/>
              </a:spcAft>
              <a:buClr>
                <a:schemeClr val="dk1"/>
              </a:buClr>
              <a:buSzPts val="2600"/>
              <a:buChar char="•"/>
            </a:pPr>
            <a:r>
              <a:rPr lang="en-US" sz="2600">
                <a:latin typeface="Calibri"/>
                <a:ea typeface="Calibri"/>
                <a:cs typeface="Calibri"/>
                <a:sym typeface="Calibri"/>
              </a:rPr>
              <a:t>It was written to provide the most functionality in the least space, so it was not divided into modules carefully. Figure 1.19 shows its structure. </a:t>
            </a:r>
            <a:endParaRPr/>
          </a:p>
        </p:txBody>
      </p:sp>
      <p:sp>
        <p:nvSpPr>
          <p:cNvPr id="791" name="Google Shape;791;p10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idx="1" type="body"/>
          </p:nvPr>
        </p:nvSpPr>
        <p:spPr>
          <a:xfrm>
            <a:off x="2779032" y="1076179"/>
            <a:ext cx="8645106" cy="4229351"/>
          </a:xfrm>
          <a:prstGeom prst="rect">
            <a:avLst/>
          </a:prstGeom>
          <a:noFill/>
          <a:ln>
            <a:noFill/>
          </a:ln>
        </p:spPr>
        <p:txBody>
          <a:bodyPr anchorCtr="0" anchor="t" bIns="45700" lIns="91425" spcFirstLastPara="1" rIns="91425" wrap="square" tIns="45700">
            <a:normAutofit/>
          </a:bodyPr>
          <a:lstStyle/>
          <a:p>
            <a:pPr indent="0" lvl="0" marL="0" rtl="0" algn="l">
              <a:lnSpc>
                <a:spcPct val="160000"/>
              </a:lnSpc>
              <a:spcBef>
                <a:spcPts val="0"/>
              </a:spcBef>
              <a:spcAft>
                <a:spcPts val="0"/>
              </a:spcAft>
              <a:buClr>
                <a:srgbClr val="C00000"/>
              </a:buClr>
              <a:buSzPts val="2200"/>
              <a:buNone/>
            </a:pPr>
            <a:r>
              <a:rPr b="1" lang="en-US" sz="2200">
                <a:solidFill>
                  <a:srgbClr val="C00000"/>
                </a:solidFill>
                <a:latin typeface="Calibri"/>
                <a:ea typeface="Calibri"/>
                <a:cs typeface="Calibri"/>
                <a:sym typeface="Calibri"/>
              </a:rPr>
              <a:t>User View</a:t>
            </a:r>
            <a:endParaRPr sz="2200">
              <a:solidFill>
                <a:srgbClr val="C00000"/>
              </a:solidFill>
              <a:latin typeface="Calibri"/>
              <a:ea typeface="Calibri"/>
              <a:cs typeface="Calibri"/>
              <a:sym typeface="Calibri"/>
            </a:endParaRPr>
          </a:p>
          <a:p>
            <a:pPr indent="0" lvl="0" marL="0" rtl="0" algn="just">
              <a:lnSpc>
                <a:spcPct val="160000"/>
              </a:lnSpc>
              <a:spcBef>
                <a:spcPts val="1000"/>
              </a:spcBef>
              <a:spcAft>
                <a:spcPts val="0"/>
              </a:spcAft>
              <a:buClr>
                <a:schemeClr val="dk1"/>
              </a:buClr>
              <a:buSzPts val="2200"/>
              <a:buNone/>
            </a:pPr>
            <a:r>
              <a:rPr lang="en-US" sz="2200">
                <a:latin typeface="Calibri"/>
                <a:ea typeface="Calibri"/>
                <a:cs typeface="Calibri"/>
                <a:sym typeface="Calibri"/>
              </a:rPr>
              <a:t>In still other cases, users sit </a:t>
            </a:r>
            <a:r>
              <a:rPr b="1" lang="en-US" sz="2200">
                <a:latin typeface="Calibri"/>
                <a:ea typeface="Calibri"/>
                <a:cs typeface="Calibri"/>
                <a:sym typeface="Calibri"/>
              </a:rPr>
              <a:t>at workstations</a:t>
            </a:r>
            <a:r>
              <a:rPr lang="en-US" sz="2200">
                <a:latin typeface="Calibri"/>
                <a:ea typeface="Calibri"/>
                <a:cs typeface="Calibri"/>
                <a:sym typeface="Calibri"/>
              </a:rPr>
              <a:t> connected to networks of other workstations and servers. </a:t>
            </a:r>
            <a:endParaRPr/>
          </a:p>
          <a:p>
            <a:pPr indent="0" lvl="0" marL="0" rtl="0" algn="just">
              <a:lnSpc>
                <a:spcPct val="160000"/>
              </a:lnSpc>
              <a:spcBef>
                <a:spcPts val="1000"/>
              </a:spcBef>
              <a:spcAft>
                <a:spcPts val="0"/>
              </a:spcAft>
              <a:buClr>
                <a:schemeClr val="dk1"/>
              </a:buClr>
              <a:buSzPts val="2200"/>
              <a:buNone/>
            </a:pPr>
            <a:r>
              <a:rPr lang="en-US" sz="2200">
                <a:latin typeface="Calibri"/>
                <a:ea typeface="Calibri"/>
                <a:cs typeface="Calibri"/>
                <a:sym typeface="Calibri"/>
              </a:rPr>
              <a:t>These users have dedicated resources at their disposal, but they also </a:t>
            </a:r>
            <a:r>
              <a:rPr lang="en-US" sz="2200">
                <a:solidFill>
                  <a:srgbClr val="548135"/>
                </a:solidFill>
                <a:latin typeface="Calibri"/>
                <a:ea typeface="Calibri"/>
                <a:cs typeface="Calibri"/>
                <a:sym typeface="Calibri"/>
              </a:rPr>
              <a:t>share resources such as networking and servers-file</a:t>
            </a:r>
            <a:r>
              <a:rPr lang="en-US" sz="2200">
                <a:latin typeface="Calibri"/>
                <a:ea typeface="Calibri"/>
                <a:cs typeface="Calibri"/>
                <a:sym typeface="Calibri"/>
              </a:rPr>
              <a:t>. Therefore, their operating system is </a:t>
            </a:r>
            <a:r>
              <a:rPr lang="en-US" sz="2200">
                <a:solidFill>
                  <a:srgbClr val="C00000"/>
                </a:solidFill>
                <a:latin typeface="Calibri"/>
                <a:ea typeface="Calibri"/>
                <a:cs typeface="Calibri"/>
                <a:sym typeface="Calibri"/>
              </a:rPr>
              <a:t>designed to compromise between individual usability and resource utilization</a:t>
            </a:r>
            <a:r>
              <a:rPr lang="en-US" sz="2200">
                <a:latin typeface="Calibri"/>
                <a:ea typeface="Calibri"/>
                <a:cs typeface="Calibri"/>
                <a:sym typeface="Calibri"/>
              </a:rPr>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0"/>
          <p:cNvSpPr txBox="1"/>
          <p:nvPr/>
        </p:nvSpPr>
        <p:spPr>
          <a:xfrm>
            <a:off x="4642757" y="5085973"/>
            <a:ext cx="6106884" cy="589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Calibri"/>
                <a:ea typeface="Calibri"/>
                <a:cs typeface="Calibri"/>
                <a:sym typeface="Calibri"/>
              </a:rPr>
              <a:t>Figure  MS-DOS layer structure.</a:t>
            </a:r>
            <a:endParaRPr sz="2400">
              <a:solidFill>
                <a:schemeClr val="dk1"/>
              </a:solidFill>
              <a:latin typeface="Calibri"/>
              <a:ea typeface="Calibri"/>
              <a:cs typeface="Calibri"/>
              <a:sym typeface="Calibri"/>
            </a:endParaRPr>
          </a:p>
        </p:txBody>
      </p:sp>
      <p:pic>
        <p:nvPicPr>
          <p:cNvPr descr="2" id="797" name="Google Shape;797;p110"/>
          <p:cNvPicPr preferRelativeResize="0"/>
          <p:nvPr>
            <p:ph idx="1" type="body"/>
          </p:nvPr>
        </p:nvPicPr>
        <p:blipFill rotWithShape="1">
          <a:blip r:embed="rId3">
            <a:alphaModFix/>
          </a:blip>
          <a:srcRect b="0" l="0" r="0" t="0"/>
          <a:stretch/>
        </p:blipFill>
        <p:spPr>
          <a:xfrm>
            <a:off x="3978366" y="1047806"/>
            <a:ext cx="5486400" cy="4060371"/>
          </a:xfrm>
          <a:prstGeom prst="rect">
            <a:avLst/>
          </a:prstGeom>
          <a:noFill/>
          <a:ln>
            <a:noFill/>
          </a:ln>
        </p:spPr>
      </p:pic>
      <p:sp>
        <p:nvSpPr>
          <p:cNvPr id="798" name="Google Shape;798;p11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1"/>
          <p:cNvSpPr txBox="1"/>
          <p:nvPr>
            <p:ph idx="1" type="body"/>
          </p:nvPr>
        </p:nvSpPr>
        <p:spPr>
          <a:xfrm>
            <a:off x="2570480" y="907143"/>
            <a:ext cx="9372600" cy="4680857"/>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In MS-DOS, the interfaces and levels of functionality are not well separated.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For instance, application programs are able to access the basic I/O routines to write directly to the display and disk drives. Such freedom leaves MS-DOS vulnerable to errant (or malicious) programs, causing entire system crashes when user programs fail.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Of course, MS-DOS was also limited by the hardware of its era. </a:t>
            </a:r>
            <a:endParaRPr/>
          </a:p>
        </p:txBody>
      </p:sp>
      <p:sp>
        <p:nvSpPr>
          <p:cNvPr id="805" name="Google Shape;805;p11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2"/>
          <p:cNvSpPr txBox="1"/>
          <p:nvPr/>
        </p:nvSpPr>
        <p:spPr>
          <a:xfrm>
            <a:off x="4958444" y="5271030"/>
            <a:ext cx="6106884" cy="5890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Figure  UNIX system structure</a:t>
            </a:r>
            <a:endParaRPr sz="2400">
              <a:solidFill>
                <a:schemeClr val="dk1"/>
              </a:solidFill>
              <a:latin typeface="Calibri"/>
              <a:ea typeface="Calibri"/>
              <a:cs typeface="Calibri"/>
              <a:sym typeface="Calibri"/>
            </a:endParaRPr>
          </a:p>
        </p:txBody>
      </p:sp>
      <p:pic>
        <p:nvPicPr>
          <p:cNvPr id="811" name="Google Shape;811;p112"/>
          <p:cNvPicPr preferRelativeResize="0"/>
          <p:nvPr/>
        </p:nvPicPr>
        <p:blipFill rotWithShape="1">
          <a:blip r:embed="rId3">
            <a:alphaModFix/>
          </a:blip>
          <a:srcRect b="0" l="0" r="0" t="0"/>
          <a:stretch/>
        </p:blipFill>
        <p:spPr>
          <a:xfrm>
            <a:off x="3385570" y="890134"/>
            <a:ext cx="7679758" cy="4380896"/>
          </a:xfrm>
          <a:prstGeom prst="rect">
            <a:avLst/>
          </a:prstGeom>
          <a:noFill/>
          <a:ln>
            <a:noFill/>
          </a:ln>
        </p:spPr>
      </p:pic>
      <p:sp>
        <p:nvSpPr>
          <p:cNvPr id="812" name="Google Shape;812;p11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
        <p:nvSpPr>
          <p:cNvPr id="813" name="Google Shape;813;p112"/>
          <p:cNvSpPr txBox="1"/>
          <p:nvPr/>
        </p:nvSpPr>
        <p:spPr>
          <a:xfrm>
            <a:off x="3576320" y="6140586"/>
            <a:ext cx="7679758"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This monolithic structure was difficult to implement</a:t>
            </a:r>
            <a:endParaRPr sz="240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3"/>
          <p:cNvSpPr txBox="1"/>
          <p:nvPr>
            <p:ph idx="1" type="body"/>
          </p:nvPr>
        </p:nvSpPr>
        <p:spPr>
          <a:xfrm>
            <a:off x="2590800" y="195943"/>
            <a:ext cx="9372600" cy="3704381"/>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b="1" lang="en-US" sz="2400">
                <a:latin typeface="Calibri"/>
                <a:ea typeface="Calibri"/>
                <a:cs typeface="Calibri"/>
                <a:sym typeface="Calibri"/>
              </a:rPr>
              <a:t>Layered Approach</a:t>
            </a:r>
            <a:endParaRPr sz="2400">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ts val="2400"/>
              <a:buChar char="•"/>
            </a:pPr>
            <a:r>
              <a:rPr lang="en-US" sz="2400">
                <a:latin typeface="Calibri"/>
                <a:ea typeface="Calibri"/>
                <a:cs typeface="Calibri"/>
                <a:sym typeface="Calibri"/>
              </a:rPr>
              <a:t>A system can be made modular in many ways. One method is the layered approach, in which the operating system is broken up into a number of layers (levels). The bottom layer (layer 0) is the hardware; the highest (layer N) is the user interface. This layering structure is depicted in figure</a:t>
            </a:r>
            <a:endParaRPr/>
          </a:p>
        </p:txBody>
      </p:sp>
      <p:sp>
        <p:nvSpPr>
          <p:cNvPr id="819" name="Google Shape;819;p11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820" name="Google Shape;820;p113"/>
          <p:cNvPicPr preferRelativeResize="0"/>
          <p:nvPr/>
        </p:nvPicPr>
        <p:blipFill rotWithShape="1">
          <a:blip r:embed="rId3">
            <a:alphaModFix/>
          </a:blip>
          <a:srcRect b="0" l="0" r="0" t="0"/>
          <a:stretch/>
        </p:blipFill>
        <p:spPr>
          <a:xfrm>
            <a:off x="4298406" y="3169920"/>
            <a:ext cx="4876800" cy="3410857"/>
          </a:xfrm>
          <a:prstGeom prst="rect">
            <a:avLst/>
          </a:prstGeom>
          <a:noFill/>
          <a:ln>
            <a:noFill/>
          </a:ln>
        </p:spPr>
      </p:pic>
      <p:sp>
        <p:nvSpPr>
          <p:cNvPr id="821" name="Google Shape;821;p113"/>
          <p:cNvSpPr txBox="1"/>
          <p:nvPr/>
        </p:nvSpPr>
        <p:spPr>
          <a:xfrm>
            <a:off x="4942840" y="6504969"/>
            <a:ext cx="6106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A layered operating system</a:t>
            </a:r>
            <a:endParaRPr sz="1800">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4"/>
          <p:cNvSpPr txBox="1"/>
          <p:nvPr>
            <p:ph idx="1" type="body"/>
          </p:nvPr>
        </p:nvSpPr>
        <p:spPr>
          <a:xfrm>
            <a:off x="2611120" y="1486961"/>
            <a:ext cx="9372600" cy="3735279"/>
          </a:xfrm>
          <a:prstGeom prst="rect">
            <a:avLst/>
          </a:prstGeom>
          <a:noFill/>
          <a:ln>
            <a:noFill/>
          </a:ln>
        </p:spPr>
        <p:txBody>
          <a:bodyPr anchorCtr="0" anchor="t" bIns="45700" lIns="91425" spcFirstLastPara="1" rIns="91425" wrap="square" tIns="45700">
            <a:normAutofit/>
          </a:bodyPr>
          <a:lstStyle/>
          <a:p>
            <a:pPr indent="-228600" lvl="0" marL="228600" rtl="0" algn="just">
              <a:lnSpc>
                <a:spcPct val="160000"/>
              </a:lnSpc>
              <a:spcBef>
                <a:spcPts val="0"/>
              </a:spcBef>
              <a:spcAft>
                <a:spcPts val="0"/>
              </a:spcAft>
              <a:buClr>
                <a:schemeClr val="dk1"/>
              </a:buClr>
              <a:buSzPts val="2400"/>
              <a:buChar char="•"/>
            </a:pPr>
            <a:r>
              <a:rPr lang="en-US" sz="2400">
                <a:latin typeface="Calibri"/>
                <a:ea typeface="Calibri"/>
                <a:cs typeface="Calibri"/>
                <a:sym typeface="Calibri"/>
              </a:rPr>
              <a:t>The major difficulty with the layered approach involves appropriately defining the various layers. </a:t>
            </a:r>
            <a:endParaRPr/>
          </a:p>
          <a:p>
            <a:pPr indent="-228600" lvl="0" marL="228600" rtl="0" algn="just">
              <a:lnSpc>
                <a:spcPct val="160000"/>
              </a:lnSpc>
              <a:spcBef>
                <a:spcPts val="1800"/>
              </a:spcBef>
              <a:spcAft>
                <a:spcPts val="0"/>
              </a:spcAft>
              <a:buClr>
                <a:schemeClr val="dk1"/>
              </a:buClr>
              <a:buSzPts val="2400"/>
              <a:buChar char="•"/>
            </a:pPr>
            <a:r>
              <a:rPr lang="en-US" sz="2400">
                <a:latin typeface="Calibri"/>
                <a:ea typeface="Calibri"/>
                <a:cs typeface="Calibri"/>
                <a:sym typeface="Calibri"/>
              </a:rPr>
              <a:t>Because a layer can use only lower-level layers, careful planning is necessary.</a:t>
            </a:r>
            <a:endParaRPr/>
          </a:p>
        </p:txBody>
      </p:sp>
      <p:sp>
        <p:nvSpPr>
          <p:cNvPr id="828" name="Google Shape;828;p11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
        <p:nvSpPr>
          <p:cNvPr id="829" name="Google Shape;829;p114"/>
          <p:cNvSpPr txBox="1"/>
          <p:nvPr/>
        </p:nvSpPr>
        <p:spPr>
          <a:xfrm>
            <a:off x="2768600" y="702285"/>
            <a:ext cx="6106160" cy="5890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Layered Approach</a:t>
            </a:r>
            <a:endParaRPr sz="24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descr="Layered Structure of Operating System - javatpoint" id="834" name="Google Shape;834;p115"/>
          <p:cNvPicPr preferRelativeResize="0"/>
          <p:nvPr/>
        </p:nvPicPr>
        <p:blipFill rotWithShape="1">
          <a:blip r:embed="rId3">
            <a:alphaModFix/>
          </a:blip>
          <a:srcRect b="0" l="0" r="0" t="0"/>
          <a:stretch/>
        </p:blipFill>
        <p:spPr>
          <a:xfrm>
            <a:off x="7386321" y="4208124"/>
            <a:ext cx="4805679" cy="2649876"/>
          </a:xfrm>
          <a:prstGeom prst="rect">
            <a:avLst/>
          </a:prstGeom>
          <a:noFill/>
          <a:ln>
            <a:noFill/>
          </a:ln>
        </p:spPr>
      </p:pic>
      <p:sp>
        <p:nvSpPr>
          <p:cNvPr id="835" name="Google Shape;835;p115"/>
          <p:cNvSpPr txBox="1"/>
          <p:nvPr>
            <p:ph idx="1" type="body"/>
          </p:nvPr>
        </p:nvSpPr>
        <p:spPr>
          <a:xfrm>
            <a:off x="2579089" y="388913"/>
            <a:ext cx="9088847" cy="4521926"/>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150000"/>
              </a:lnSpc>
              <a:spcBef>
                <a:spcPts val="0"/>
              </a:spcBef>
              <a:spcAft>
                <a:spcPts val="0"/>
              </a:spcAft>
              <a:buClr>
                <a:schemeClr val="dk1"/>
              </a:buClr>
              <a:buSzPct val="100000"/>
              <a:buChar char="•"/>
            </a:pPr>
            <a:r>
              <a:rPr lang="en-US" sz="2400">
                <a:latin typeface="Calibri"/>
                <a:ea typeface="Calibri"/>
                <a:cs typeface="Calibri"/>
                <a:sym typeface="Calibri"/>
              </a:rPr>
              <a:t>A final problem with layered implementations is that they tend to be less efficient than other types. </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For instance, when a user program executes an I/O operation, it executes a system call that is trapped to the I/O layer, which calls the memory-management layer, which in turn calls the CPU-scheduling layer, which is then passed to the hardware.</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 At each layer, the parameters may be modified, data may need to be passed, and so on. </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Each layer adds overhead to the system call; the net result is a system call that takes longer than does one on a non-layered system.</a:t>
            </a:r>
            <a:endParaRPr sz="2400">
              <a:latin typeface="Calibri"/>
              <a:ea typeface="Calibri"/>
              <a:cs typeface="Calibri"/>
              <a:sym typeface="Calibri"/>
            </a:endParaRPr>
          </a:p>
          <a:p>
            <a:pPr indent="-77470" lvl="0" marL="228600" rtl="0" algn="l">
              <a:lnSpc>
                <a:spcPct val="90000"/>
              </a:lnSpc>
              <a:spcBef>
                <a:spcPts val="1000"/>
              </a:spcBef>
              <a:spcAft>
                <a:spcPts val="0"/>
              </a:spcAft>
              <a:buClr>
                <a:schemeClr val="dk1"/>
              </a:buClr>
              <a:buSzPct val="100000"/>
              <a:buNone/>
            </a:pPr>
            <a:r>
              <a:t/>
            </a:r>
            <a:endParaRPr/>
          </a:p>
        </p:txBody>
      </p:sp>
      <p:sp>
        <p:nvSpPr>
          <p:cNvPr id="836" name="Google Shape;836;p11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6"/>
          <p:cNvSpPr txBox="1"/>
          <p:nvPr>
            <p:ph idx="1" type="body"/>
          </p:nvPr>
        </p:nvSpPr>
        <p:spPr>
          <a:xfrm>
            <a:off x="2569029" y="195943"/>
            <a:ext cx="9405257" cy="427445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50000"/>
              </a:lnSpc>
              <a:spcBef>
                <a:spcPts val="0"/>
              </a:spcBef>
              <a:spcAft>
                <a:spcPts val="0"/>
              </a:spcAft>
              <a:buClr>
                <a:schemeClr val="dk1"/>
              </a:buClr>
              <a:buSzPct val="100000"/>
              <a:buNone/>
            </a:pPr>
            <a:r>
              <a:rPr b="1" lang="en-US" sz="2400">
                <a:latin typeface="Calibri"/>
                <a:ea typeface="Calibri"/>
                <a:cs typeface="Calibri"/>
                <a:sym typeface="Calibri"/>
              </a:rPr>
              <a:t>Microkernels</a:t>
            </a:r>
            <a:endParaRPr sz="2400">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ct val="100000"/>
              <a:buChar char="•"/>
            </a:pPr>
            <a:r>
              <a:rPr lang="en-US" sz="2400">
                <a:latin typeface="Calibri"/>
                <a:ea typeface="Calibri"/>
                <a:cs typeface="Calibri"/>
                <a:sym typeface="Calibri"/>
              </a:rPr>
              <a:t> This method structures the operating system by removing all nonessential components from the kernel and implementing them as system and user-level programs. </a:t>
            </a:r>
            <a:endParaRPr sz="2400">
              <a:latin typeface="Calibri"/>
              <a:ea typeface="Calibri"/>
              <a:cs typeface="Calibri"/>
              <a:sym typeface="Calibri"/>
            </a:endParaRPr>
          </a:p>
          <a:p>
            <a:pPr indent="-228600" lvl="0" marL="228600" rtl="0" algn="just">
              <a:lnSpc>
                <a:spcPct val="160000"/>
              </a:lnSpc>
              <a:spcBef>
                <a:spcPts val="1800"/>
              </a:spcBef>
              <a:spcAft>
                <a:spcPts val="0"/>
              </a:spcAft>
              <a:buClr>
                <a:schemeClr val="dk1"/>
              </a:buClr>
              <a:buSzPct val="100000"/>
              <a:buChar char="•"/>
            </a:pPr>
            <a:r>
              <a:rPr lang="en-US" sz="2400">
                <a:latin typeface="Calibri"/>
                <a:ea typeface="Calibri"/>
                <a:cs typeface="Calibri"/>
                <a:sym typeface="Calibri"/>
              </a:rPr>
              <a:t>The result is a smaller kernel. There is little consensus regarding which services should remain in the kernel and which should be implemented in user space. Typically, however, microkernels provide minimal process and memory management, in addition to a communication facility</a:t>
            </a:r>
            <a:endParaRPr sz="2400">
              <a:latin typeface="Calibri"/>
              <a:ea typeface="Calibri"/>
              <a:cs typeface="Calibri"/>
              <a:sym typeface="Calibri"/>
            </a:endParaRPr>
          </a:p>
        </p:txBody>
      </p:sp>
      <p:sp>
        <p:nvSpPr>
          <p:cNvPr id="842" name="Google Shape;842;p11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descr="2_14.pdf" id="843" name="Google Shape;843;p116"/>
          <p:cNvPicPr preferRelativeResize="0"/>
          <p:nvPr/>
        </p:nvPicPr>
        <p:blipFill rotWithShape="1">
          <a:blip r:embed="rId3">
            <a:alphaModFix/>
          </a:blip>
          <a:srcRect b="0" l="0" r="0" t="0"/>
          <a:stretch/>
        </p:blipFill>
        <p:spPr>
          <a:xfrm>
            <a:off x="3557701" y="4328159"/>
            <a:ext cx="7427912" cy="235566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7"/>
          <p:cNvSpPr txBox="1"/>
          <p:nvPr>
            <p:ph idx="1" type="body"/>
          </p:nvPr>
        </p:nvSpPr>
        <p:spPr>
          <a:xfrm>
            <a:off x="2467429" y="265947"/>
            <a:ext cx="9405257" cy="4285733"/>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The main function of the microkernel is to provide a communication facility between the client program and the various services that are also running in user space. </a:t>
            </a:r>
            <a:endParaRPr/>
          </a:p>
          <a:p>
            <a:pPr indent="-228600" lvl="0" marL="228600" rtl="0" algn="just">
              <a:lnSpc>
                <a:spcPct val="150000"/>
              </a:lnSpc>
              <a:spcBef>
                <a:spcPts val="1800"/>
              </a:spcBef>
              <a:spcAft>
                <a:spcPts val="0"/>
              </a:spcAft>
              <a:buClr>
                <a:schemeClr val="dk1"/>
              </a:buClr>
              <a:buSzPts val="2400"/>
              <a:buChar char="•"/>
            </a:pPr>
            <a:r>
              <a:rPr lang="en-US" sz="2400">
                <a:latin typeface="Calibri"/>
                <a:ea typeface="Calibri"/>
                <a:cs typeface="Calibri"/>
                <a:sym typeface="Calibri"/>
              </a:rPr>
              <a:t>For example, if the client program wishes to access a file, it must interact with the file server. The client program and service never interact directly. Rather, they communicate indirectly by exchanging messages with the microkernel.</a:t>
            </a:r>
            <a:endParaRPr sz="24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849" name="Google Shape;849;p11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descr="2_14.pdf" id="850" name="Google Shape;850;p117"/>
          <p:cNvPicPr preferRelativeResize="0"/>
          <p:nvPr/>
        </p:nvPicPr>
        <p:blipFill rotWithShape="1">
          <a:blip r:embed="rId3">
            <a:alphaModFix/>
          </a:blip>
          <a:srcRect b="0" l="0" r="0" t="0"/>
          <a:stretch/>
        </p:blipFill>
        <p:spPr>
          <a:xfrm>
            <a:off x="3557701" y="4328159"/>
            <a:ext cx="7427912" cy="235566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8"/>
          <p:cNvSpPr txBox="1"/>
          <p:nvPr>
            <p:ph idx="1" type="body"/>
          </p:nvPr>
        </p:nvSpPr>
        <p:spPr>
          <a:xfrm>
            <a:off x="2569029" y="0"/>
            <a:ext cx="8911771" cy="4660537"/>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50000"/>
              </a:lnSpc>
              <a:spcBef>
                <a:spcPts val="0"/>
              </a:spcBef>
              <a:spcAft>
                <a:spcPts val="0"/>
              </a:spcAft>
              <a:buClr>
                <a:schemeClr val="dk1"/>
              </a:buClr>
              <a:buSzPct val="100000"/>
              <a:buNone/>
            </a:pPr>
            <a:r>
              <a:rPr b="1" lang="en-US" sz="2400">
                <a:latin typeface="Calibri"/>
                <a:ea typeface="Calibri"/>
                <a:cs typeface="Calibri"/>
                <a:sym typeface="Calibri"/>
              </a:rPr>
              <a:t>Modules</a:t>
            </a:r>
            <a:endParaRPr sz="2400">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ct val="100000"/>
              <a:buChar char="•"/>
            </a:pPr>
            <a:r>
              <a:rPr lang="en-US" sz="2400">
                <a:latin typeface="Calibri"/>
                <a:ea typeface="Calibri"/>
                <a:cs typeface="Calibri"/>
                <a:sym typeface="Calibri"/>
              </a:rPr>
              <a:t>Perhaps the best current methodology for operating-system design involves using </a:t>
            </a:r>
            <a:r>
              <a:rPr lang="en-US" sz="2400">
                <a:solidFill>
                  <a:srgbClr val="00B0F0"/>
                </a:solidFill>
                <a:latin typeface="Calibri"/>
                <a:ea typeface="Calibri"/>
                <a:cs typeface="Calibri"/>
                <a:sym typeface="Calibri"/>
              </a:rPr>
              <a:t>object-oriented programming techniques</a:t>
            </a:r>
            <a:r>
              <a:rPr lang="en-US" sz="2400">
                <a:latin typeface="Calibri"/>
                <a:ea typeface="Calibri"/>
                <a:cs typeface="Calibri"/>
                <a:sym typeface="Calibri"/>
              </a:rPr>
              <a:t> to create a modular kernel. </a:t>
            </a:r>
            <a:endParaRPr/>
          </a:p>
          <a:p>
            <a:pPr indent="-228600" lvl="0" marL="228600" rtl="0" algn="just">
              <a:lnSpc>
                <a:spcPct val="150000"/>
              </a:lnSpc>
              <a:spcBef>
                <a:spcPts val="1800"/>
              </a:spcBef>
              <a:spcAft>
                <a:spcPts val="0"/>
              </a:spcAft>
              <a:buClr>
                <a:schemeClr val="dk1"/>
              </a:buClr>
              <a:buSzPct val="100000"/>
              <a:buChar char="•"/>
            </a:pPr>
            <a:r>
              <a:rPr lang="en-US" sz="2400">
                <a:latin typeface="Calibri"/>
                <a:ea typeface="Calibri"/>
                <a:cs typeface="Calibri"/>
                <a:sym typeface="Calibri"/>
              </a:rPr>
              <a:t>Here, the kernel has a set of core components and </a:t>
            </a:r>
            <a:r>
              <a:rPr lang="en-US" sz="2400">
                <a:solidFill>
                  <a:srgbClr val="00B0F0"/>
                </a:solidFill>
                <a:latin typeface="Calibri"/>
                <a:ea typeface="Calibri"/>
                <a:cs typeface="Calibri"/>
                <a:sym typeface="Calibri"/>
              </a:rPr>
              <a:t>dynamically links </a:t>
            </a:r>
            <a:r>
              <a:rPr lang="en-US" sz="2400">
                <a:latin typeface="Calibri"/>
                <a:ea typeface="Calibri"/>
                <a:cs typeface="Calibri"/>
                <a:sym typeface="Calibri"/>
              </a:rPr>
              <a:t>in additional services either during boot time or during run time. Such a strategy uses dynamically loadable modules and is common in modern implementations of UNIX, such as Solaris, Linux, and Mac as x. </a:t>
            </a:r>
            <a:endParaRPr sz="2400">
              <a:latin typeface="Calibri"/>
              <a:ea typeface="Calibri"/>
              <a:cs typeface="Calibri"/>
              <a:sym typeface="Calibri"/>
            </a:endParaRPr>
          </a:p>
          <a:p>
            <a:pPr indent="0" lvl="0" marL="0" rtl="0" algn="l">
              <a:lnSpc>
                <a:spcPct val="90000"/>
              </a:lnSpc>
              <a:spcBef>
                <a:spcPts val="1800"/>
              </a:spcBef>
              <a:spcAft>
                <a:spcPts val="0"/>
              </a:spcAft>
              <a:buClr>
                <a:schemeClr val="dk1"/>
              </a:buClr>
              <a:buSzPct val="100000"/>
              <a:buNone/>
            </a:pPr>
            <a:r>
              <a:t/>
            </a:r>
            <a:endParaRPr/>
          </a:p>
        </p:txBody>
      </p:sp>
      <p:sp>
        <p:nvSpPr>
          <p:cNvPr id="856" name="Google Shape;856;p11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857" name="Google Shape;857;p118"/>
          <p:cNvPicPr preferRelativeResize="0"/>
          <p:nvPr/>
        </p:nvPicPr>
        <p:blipFill rotWithShape="1">
          <a:blip r:embed="rId3">
            <a:alphaModFix/>
          </a:blip>
          <a:srcRect b="0" l="0" r="0" t="0"/>
          <a:stretch/>
        </p:blipFill>
        <p:spPr>
          <a:xfrm>
            <a:off x="4203435" y="4208124"/>
            <a:ext cx="5419536" cy="25654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9"/>
          <p:cNvSpPr txBox="1"/>
          <p:nvPr>
            <p:ph idx="1" type="body"/>
          </p:nvPr>
        </p:nvSpPr>
        <p:spPr>
          <a:xfrm>
            <a:off x="2353491" y="40640"/>
            <a:ext cx="9493069" cy="6340566"/>
          </a:xfrm>
          <a:prstGeom prst="rect">
            <a:avLst/>
          </a:prstGeom>
          <a:noFill/>
          <a:ln>
            <a:noFill/>
          </a:ln>
        </p:spPr>
        <p:txBody>
          <a:bodyPr anchorCtr="0" anchor="t" bIns="45700" lIns="91425" spcFirstLastPara="1" rIns="91425" wrap="square" tIns="45700">
            <a:noAutofit/>
          </a:bodyPr>
          <a:lstStyle/>
          <a:p>
            <a:pPr indent="0" lvl="0" marL="0" rtl="0" algn="ctr">
              <a:lnSpc>
                <a:spcPct val="170000"/>
              </a:lnSpc>
              <a:spcBef>
                <a:spcPts val="0"/>
              </a:spcBef>
              <a:spcAft>
                <a:spcPts val="0"/>
              </a:spcAft>
              <a:buClr>
                <a:schemeClr val="dk1"/>
              </a:buClr>
              <a:buSzPts val="2200"/>
              <a:buNone/>
            </a:pPr>
            <a:r>
              <a:rPr b="1" lang="en-US" sz="2200">
                <a:latin typeface="Calibri"/>
                <a:ea typeface="Calibri"/>
                <a:cs typeface="Calibri"/>
                <a:sym typeface="Calibri"/>
              </a:rPr>
              <a:t>Hybrid structure - Mac OS X operating system</a:t>
            </a:r>
            <a:endParaRPr/>
          </a:p>
          <a:p>
            <a:pPr indent="-228600" lvl="0" marL="228600" rtl="0" algn="just">
              <a:lnSpc>
                <a:spcPct val="170000"/>
              </a:lnSpc>
              <a:spcBef>
                <a:spcPts val="1800"/>
              </a:spcBef>
              <a:spcAft>
                <a:spcPts val="0"/>
              </a:spcAft>
              <a:buClr>
                <a:schemeClr val="dk1"/>
              </a:buClr>
              <a:buSzPts val="2200"/>
              <a:buChar char="•"/>
            </a:pPr>
            <a:r>
              <a:rPr lang="en-US" sz="2200">
                <a:latin typeface="Calibri"/>
                <a:ea typeface="Calibri"/>
                <a:cs typeface="Calibri"/>
                <a:sym typeface="Calibri"/>
              </a:rPr>
              <a:t>The </a:t>
            </a:r>
            <a:r>
              <a:rPr lang="en-US" sz="2200">
                <a:solidFill>
                  <a:srgbClr val="0000FF"/>
                </a:solidFill>
                <a:latin typeface="Calibri"/>
                <a:ea typeface="Calibri"/>
                <a:cs typeface="Calibri"/>
                <a:sym typeface="Calibri"/>
              </a:rPr>
              <a:t>Apple Macintosh Mac OS X </a:t>
            </a:r>
            <a:r>
              <a:rPr lang="en-US" sz="2200">
                <a:latin typeface="Calibri"/>
                <a:ea typeface="Calibri"/>
                <a:cs typeface="Calibri"/>
                <a:sym typeface="Calibri"/>
              </a:rPr>
              <a:t>operating system uses a </a:t>
            </a:r>
            <a:r>
              <a:rPr lang="en-US" sz="2200">
                <a:solidFill>
                  <a:srgbClr val="0000FF"/>
                </a:solidFill>
                <a:latin typeface="Calibri"/>
                <a:ea typeface="Calibri"/>
                <a:cs typeface="Calibri"/>
                <a:sym typeface="Calibri"/>
              </a:rPr>
              <a:t>hybrid structure</a:t>
            </a:r>
            <a:r>
              <a:rPr lang="en-US" sz="2200">
                <a:latin typeface="Calibri"/>
                <a:ea typeface="Calibri"/>
                <a:cs typeface="Calibri"/>
                <a:sym typeface="Calibri"/>
              </a:rPr>
              <a:t>. </a:t>
            </a:r>
            <a:endParaRPr/>
          </a:p>
          <a:p>
            <a:pPr indent="-228600" lvl="0" marL="228600" rtl="0" algn="just">
              <a:lnSpc>
                <a:spcPct val="170000"/>
              </a:lnSpc>
              <a:spcBef>
                <a:spcPts val="1800"/>
              </a:spcBef>
              <a:spcAft>
                <a:spcPts val="0"/>
              </a:spcAft>
              <a:buClr>
                <a:schemeClr val="dk1"/>
              </a:buClr>
              <a:buSzPts val="2200"/>
              <a:buChar char="•"/>
            </a:pPr>
            <a:r>
              <a:rPr lang="en-US" sz="2200">
                <a:latin typeface="Calibri"/>
                <a:ea typeface="Calibri"/>
                <a:cs typeface="Calibri"/>
                <a:sym typeface="Calibri"/>
              </a:rPr>
              <a:t> </a:t>
            </a:r>
            <a:r>
              <a:rPr lang="en-US" sz="2200">
                <a:solidFill>
                  <a:srgbClr val="0000FF"/>
                </a:solidFill>
                <a:latin typeface="Calibri"/>
                <a:ea typeface="Calibri"/>
                <a:cs typeface="Calibri"/>
                <a:sym typeface="Calibri"/>
              </a:rPr>
              <a:t>layered technique</a:t>
            </a:r>
            <a:r>
              <a:rPr lang="en-US" sz="2200">
                <a:latin typeface="Calibri"/>
                <a:ea typeface="Calibri"/>
                <a:cs typeface="Calibri"/>
                <a:sym typeface="Calibri"/>
              </a:rPr>
              <a:t> where one layer consists of the </a:t>
            </a:r>
            <a:r>
              <a:rPr lang="en-US" sz="2200">
                <a:solidFill>
                  <a:srgbClr val="0000FF"/>
                </a:solidFill>
                <a:latin typeface="Calibri"/>
                <a:ea typeface="Calibri"/>
                <a:cs typeface="Calibri"/>
                <a:sym typeface="Calibri"/>
              </a:rPr>
              <a:t>Mach microkernel</a:t>
            </a:r>
            <a:r>
              <a:rPr lang="en-US" sz="2200">
                <a:latin typeface="Calibri"/>
                <a:ea typeface="Calibri"/>
                <a:cs typeface="Calibri"/>
                <a:sym typeface="Calibri"/>
              </a:rPr>
              <a:t>. The </a:t>
            </a:r>
            <a:r>
              <a:rPr lang="en-US" sz="2200">
                <a:solidFill>
                  <a:srgbClr val="0000FF"/>
                </a:solidFill>
                <a:latin typeface="Calibri"/>
                <a:ea typeface="Calibri"/>
                <a:cs typeface="Calibri"/>
                <a:sym typeface="Calibri"/>
              </a:rPr>
              <a:t>top layers </a:t>
            </a:r>
            <a:r>
              <a:rPr lang="en-US" sz="2200">
                <a:latin typeface="Calibri"/>
                <a:ea typeface="Calibri"/>
                <a:cs typeface="Calibri"/>
                <a:sym typeface="Calibri"/>
              </a:rPr>
              <a:t>include application environments and a set of </a:t>
            </a:r>
            <a:r>
              <a:rPr lang="en-US" sz="2200">
                <a:solidFill>
                  <a:srgbClr val="0000FF"/>
                </a:solidFill>
                <a:latin typeface="Calibri"/>
                <a:ea typeface="Calibri"/>
                <a:cs typeface="Calibri"/>
                <a:sym typeface="Calibri"/>
              </a:rPr>
              <a:t>services providing a graphical interface</a:t>
            </a:r>
            <a:r>
              <a:rPr lang="en-US" sz="2200">
                <a:latin typeface="Calibri"/>
                <a:ea typeface="Calibri"/>
                <a:cs typeface="Calibri"/>
                <a:sym typeface="Calibri"/>
              </a:rPr>
              <a:t> to applications. </a:t>
            </a:r>
            <a:endParaRPr/>
          </a:p>
          <a:p>
            <a:pPr indent="-228600" lvl="0" marL="228600" rtl="0" algn="just">
              <a:lnSpc>
                <a:spcPct val="170000"/>
              </a:lnSpc>
              <a:spcBef>
                <a:spcPts val="1800"/>
              </a:spcBef>
              <a:spcAft>
                <a:spcPts val="0"/>
              </a:spcAft>
              <a:buClr>
                <a:schemeClr val="dk1"/>
              </a:buClr>
              <a:buSzPts val="2200"/>
              <a:buChar char="•"/>
            </a:pPr>
            <a:r>
              <a:rPr lang="en-US" sz="2200">
                <a:latin typeface="Calibri"/>
                <a:ea typeface="Calibri"/>
                <a:cs typeface="Calibri"/>
                <a:sym typeface="Calibri"/>
              </a:rPr>
              <a:t>Below these layers is the </a:t>
            </a:r>
            <a:r>
              <a:rPr lang="en-US" sz="2200">
                <a:solidFill>
                  <a:srgbClr val="0000FF"/>
                </a:solidFill>
                <a:latin typeface="Calibri"/>
                <a:ea typeface="Calibri"/>
                <a:cs typeface="Calibri"/>
                <a:sym typeface="Calibri"/>
              </a:rPr>
              <a:t>kernel</a:t>
            </a:r>
            <a:r>
              <a:rPr lang="en-US" sz="2200">
                <a:latin typeface="Calibri"/>
                <a:ea typeface="Calibri"/>
                <a:cs typeface="Calibri"/>
                <a:sym typeface="Calibri"/>
              </a:rPr>
              <a:t> environment, which consists primarily of the </a:t>
            </a:r>
            <a:r>
              <a:rPr lang="en-US" sz="2200">
                <a:solidFill>
                  <a:srgbClr val="0000FF"/>
                </a:solidFill>
                <a:latin typeface="Calibri"/>
                <a:ea typeface="Calibri"/>
                <a:cs typeface="Calibri"/>
                <a:sym typeface="Calibri"/>
              </a:rPr>
              <a:t>Mach microkernel </a:t>
            </a:r>
            <a:r>
              <a:rPr lang="en-US" sz="2200">
                <a:latin typeface="Calibri"/>
                <a:ea typeface="Calibri"/>
                <a:cs typeface="Calibri"/>
                <a:sym typeface="Calibri"/>
              </a:rPr>
              <a:t>and the </a:t>
            </a:r>
            <a:r>
              <a:rPr lang="en-US" sz="2200">
                <a:solidFill>
                  <a:srgbClr val="0000FF"/>
                </a:solidFill>
                <a:latin typeface="Calibri"/>
                <a:ea typeface="Calibri"/>
                <a:cs typeface="Calibri"/>
                <a:sym typeface="Calibri"/>
              </a:rPr>
              <a:t>BSD kernel</a:t>
            </a:r>
            <a:r>
              <a:rPr lang="en-US" sz="2200">
                <a:latin typeface="Calibri"/>
                <a:ea typeface="Calibri"/>
                <a:cs typeface="Calibri"/>
                <a:sym typeface="Calibri"/>
              </a:rPr>
              <a:t>. </a:t>
            </a:r>
            <a:endParaRPr/>
          </a:p>
          <a:p>
            <a:pPr indent="-228600" lvl="0" marL="228600" rtl="0" algn="just">
              <a:lnSpc>
                <a:spcPct val="170000"/>
              </a:lnSpc>
              <a:spcBef>
                <a:spcPts val="1800"/>
              </a:spcBef>
              <a:spcAft>
                <a:spcPts val="0"/>
              </a:spcAft>
              <a:buClr>
                <a:schemeClr val="dk1"/>
              </a:buClr>
              <a:buSzPts val="2200"/>
              <a:buChar char="•"/>
            </a:pPr>
            <a:r>
              <a:rPr lang="en-US" sz="2200">
                <a:latin typeface="Calibri"/>
                <a:ea typeface="Calibri"/>
                <a:cs typeface="Calibri"/>
                <a:sym typeface="Calibri"/>
              </a:rPr>
              <a:t>Mach provides </a:t>
            </a:r>
            <a:r>
              <a:rPr lang="en-US" sz="2200">
                <a:solidFill>
                  <a:srgbClr val="0000FF"/>
                </a:solidFill>
                <a:latin typeface="Calibri"/>
                <a:ea typeface="Calibri"/>
                <a:cs typeface="Calibri"/>
                <a:sym typeface="Calibri"/>
              </a:rPr>
              <a:t>memory management</a:t>
            </a:r>
            <a:r>
              <a:rPr lang="en-US" sz="2200">
                <a:latin typeface="Calibri"/>
                <a:ea typeface="Calibri"/>
                <a:cs typeface="Calibri"/>
                <a:sym typeface="Calibri"/>
              </a:rPr>
              <a:t>; support for </a:t>
            </a:r>
            <a:r>
              <a:rPr lang="en-US" sz="2200">
                <a:solidFill>
                  <a:srgbClr val="0000FF"/>
                </a:solidFill>
                <a:latin typeface="Calibri"/>
                <a:ea typeface="Calibri"/>
                <a:cs typeface="Calibri"/>
                <a:sym typeface="Calibri"/>
              </a:rPr>
              <a:t>remote procedure calls (RPCs) </a:t>
            </a:r>
            <a:r>
              <a:rPr lang="en-US" sz="2200">
                <a:latin typeface="Calibri"/>
                <a:ea typeface="Calibri"/>
                <a:cs typeface="Calibri"/>
                <a:sym typeface="Calibri"/>
              </a:rPr>
              <a:t>and </a:t>
            </a:r>
            <a:r>
              <a:rPr lang="en-US" sz="2200">
                <a:solidFill>
                  <a:srgbClr val="0000FF"/>
                </a:solidFill>
                <a:latin typeface="Calibri"/>
                <a:ea typeface="Calibri"/>
                <a:cs typeface="Calibri"/>
                <a:sym typeface="Calibri"/>
              </a:rPr>
              <a:t>interprocesses communication (IPC) </a:t>
            </a:r>
            <a:r>
              <a:rPr lang="en-US" sz="2200">
                <a:latin typeface="Calibri"/>
                <a:ea typeface="Calibri"/>
                <a:cs typeface="Calibri"/>
                <a:sym typeface="Calibri"/>
              </a:rPr>
              <a:t>facilities, including </a:t>
            </a:r>
            <a:r>
              <a:rPr lang="en-US" sz="2200">
                <a:solidFill>
                  <a:srgbClr val="0000FF"/>
                </a:solidFill>
                <a:latin typeface="Calibri"/>
                <a:ea typeface="Calibri"/>
                <a:cs typeface="Calibri"/>
                <a:sym typeface="Calibri"/>
              </a:rPr>
              <a:t>message passing</a:t>
            </a:r>
            <a:r>
              <a:rPr lang="en-US" sz="2200">
                <a:latin typeface="Calibri"/>
                <a:ea typeface="Calibri"/>
                <a:cs typeface="Calibri"/>
                <a:sym typeface="Calibri"/>
              </a:rPr>
              <a:t>; and </a:t>
            </a:r>
            <a:r>
              <a:rPr lang="en-US" sz="2200">
                <a:solidFill>
                  <a:srgbClr val="0000FF"/>
                </a:solidFill>
                <a:latin typeface="Calibri"/>
                <a:ea typeface="Calibri"/>
                <a:cs typeface="Calibri"/>
                <a:sym typeface="Calibri"/>
              </a:rPr>
              <a:t>thread scheduling</a:t>
            </a:r>
            <a:endParaRPr/>
          </a:p>
          <a:p>
            <a:pPr indent="-228600" lvl="0" marL="228600" rtl="0" algn="just">
              <a:lnSpc>
                <a:spcPct val="170000"/>
              </a:lnSpc>
              <a:spcBef>
                <a:spcPts val="1800"/>
              </a:spcBef>
              <a:spcAft>
                <a:spcPts val="0"/>
              </a:spcAft>
              <a:buClr>
                <a:srgbClr val="0000FF"/>
              </a:buClr>
              <a:buSzPts val="2200"/>
              <a:buChar char="•"/>
            </a:pPr>
            <a:r>
              <a:rPr lang="en-US" sz="2200">
                <a:solidFill>
                  <a:srgbClr val="0000FF"/>
                </a:solidFill>
                <a:latin typeface="Calibri"/>
                <a:ea typeface="Calibri"/>
                <a:cs typeface="Calibri"/>
                <a:sym typeface="Calibri"/>
              </a:rPr>
              <a:t>BSD – Command Line Interface , Networking and file system, POSIX API.</a:t>
            </a:r>
            <a:endParaRPr sz="2200">
              <a:solidFill>
                <a:srgbClr val="0000FF"/>
              </a:solidFill>
            </a:endParaRPr>
          </a:p>
        </p:txBody>
      </p:sp>
      <p:sp>
        <p:nvSpPr>
          <p:cNvPr id="863" name="Google Shape;863;p119"/>
          <p:cNvSpPr txBox="1"/>
          <p:nvPr/>
        </p:nvSpPr>
        <p:spPr>
          <a:xfrm>
            <a:off x="524064" y="3890276"/>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idx="1" type="body"/>
          </p:nvPr>
        </p:nvSpPr>
        <p:spPr>
          <a:xfrm>
            <a:off x="2844800" y="813916"/>
            <a:ext cx="8422640" cy="520080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600"/>
              <a:buNone/>
            </a:pPr>
            <a:r>
              <a:rPr b="1" lang="en-US" sz="2600">
                <a:solidFill>
                  <a:srgbClr val="C00000"/>
                </a:solidFill>
                <a:latin typeface="Calibri"/>
                <a:ea typeface="Calibri"/>
                <a:cs typeface="Calibri"/>
                <a:sym typeface="Calibri"/>
              </a:rPr>
              <a:t>System View</a:t>
            </a:r>
            <a:endParaRPr sz="2600">
              <a:solidFill>
                <a:srgbClr val="C00000"/>
              </a:solidFill>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 In this context, we can view an operating system as a </a:t>
            </a:r>
            <a:r>
              <a:rPr b="1" lang="en-US" sz="2400">
                <a:solidFill>
                  <a:srgbClr val="548135"/>
                </a:solidFill>
                <a:latin typeface="Calibri"/>
                <a:ea typeface="Calibri"/>
                <a:cs typeface="Calibri"/>
                <a:sym typeface="Calibri"/>
              </a:rPr>
              <a:t>resource allocator.</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 A computer system has many resources that may be required to solve a problem: </a:t>
            </a:r>
            <a:r>
              <a:rPr lang="en-US" sz="2400">
                <a:solidFill>
                  <a:srgbClr val="C00000"/>
                </a:solidFill>
                <a:latin typeface="Calibri"/>
                <a:ea typeface="Calibri"/>
                <a:cs typeface="Calibri"/>
                <a:sym typeface="Calibri"/>
              </a:rPr>
              <a:t>CPU time, memory space, file-storage space, I/O devices, and so on</a:t>
            </a:r>
            <a:r>
              <a:rPr lang="en-US" sz="2400">
                <a:latin typeface="Calibri"/>
                <a:ea typeface="Calibri"/>
                <a:cs typeface="Calibri"/>
                <a:sym typeface="Calibri"/>
              </a:rPr>
              <a:t>.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operating system acts as the manager of these resources.</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0"/>
          <p:cNvSpPr txBox="1"/>
          <p:nvPr/>
        </p:nvSpPr>
        <p:spPr>
          <a:xfrm>
            <a:off x="4250872" y="5347231"/>
            <a:ext cx="6106884" cy="589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Calibri"/>
                <a:ea typeface="Calibri"/>
                <a:cs typeface="Calibri"/>
                <a:sym typeface="Calibri"/>
              </a:rPr>
              <a:t>Figure  The Mac OS X structure.</a:t>
            </a:r>
            <a:endParaRPr sz="2400">
              <a:solidFill>
                <a:schemeClr val="dk1"/>
              </a:solidFill>
              <a:latin typeface="Calibri"/>
              <a:ea typeface="Calibri"/>
              <a:cs typeface="Calibri"/>
              <a:sym typeface="Calibri"/>
            </a:endParaRPr>
          </a:p>
        </p:txBody>
      </p:sp>
      <p:pic>
        <p:nvPicPr>
          <p:cNvPr id="869" name="Google Shape;869;p120"/>
          <p:cNvPicPr preferRelativeResize="0"/>
          <p:nvPr>
            <p:ph idx="1" type="body"/>
          </p:nvPr>
        </p:nvPicPr>
        <p:blipFill rotWithShape="1">
          <a:blip r:embed="rId3">
            <a:alphaModFix/>
          </a:blip>
          <a:srcRect b="4527" l="0" r="0" t="0"/>
          <a:stretch/>
        </p:blipFill>
        <p:spPr>
          <a:xfrm>
            <a:off x="3657601" y="1099457"/>
            <a:ext cx="6106884" cy="3869272"/>
          </a:xfrm>
          <a:prstGeom prst="rect">
            <a:avLst/>
          </a:prstGeom>
          <a:noFill/>
          <a:ln>
            <a:noFill/>
          </a:ln>
        </p:spPr>
      </p:pic>
      <p:sp>
        <p:nvSpPr>
          <p:cNvPr id="870" name="Google Shape;870;p12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1"/>
          <p:cNvSpPr txBox="1"/>
          <p:nvPr>
            <p:ph idx="1" type="body"/>
          </p:nvPr>
        </p:nvSpPr>
        <p:spPr>
          <a:xfrm>
            <a:off x="2558143" y="130629"/>
            <a:ext cx="9470571" cy="2998651"/>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Virtual Machines</a:t>
            </a:r>
            <a:endParaRPr sz="2400">
              <a:solidFill>
                <a:srgbClr val="FF0000"/>
              </a:solidFill>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ts val="2400"/>
              <a:buChar char="•"/>
            </a:pPr>
            <a:r>
              <a:rPr lang="en-US" sz="2400">
                <a:latin typeface="Calibri"/>
                <a:ea typeface="Calibri"/>
                <a:cs typeface="Calibri"/>
                <a:sym typeface="Calibri"/>
              </a:rPr>
              <a:t>Abstract the hardware of a single computer (the CPU, memory, disk drives, network interface cards, and so forth) into several different execution environments, thereby creating the illusion that each separate execution environment is running its own private computer.</a:t>
            </a:r>
            <a:endParaRPr sz="2400">
              <a:latin typeface="Calibri"/>
              <a:ea typeface="Calibri"/>
              <a:cs typeface="Calibri"/>
              <a:sym typeface="Calibri"/>
            </a:endParaRPr>
          </a:p>
        </p:txBody>
      </p:sp>
      <p:sp>
        <p:nvSpPr>
          <p:cNvPr id="876" name="Google Shape;876;p121"/>
          <p:cNvSpPr txBox="1"/>
          <p:nvPr/>
        </p:nvSpPr>
        <p:spPr>
          <a:xfrm>
            <a:off x="524064" y="3890276"/>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877" name="Google Shape;877;p121"/>
          <p:cNvPicPr preferRelativeResize="0"/>
          <p:nvPr/>
        </p:nvPicPr>
        <p:blipFill rotWithShape="1">
          <a:blip r:embed="rId3">
            <a:alphaModFix/>
          </a:blip>
          <a:srcRect b="0" l="0" r="0" t="0"/>
          <a:stretch/>
        </p:blipFill>
        <p:spPr>
          <a:xfrm>
            <a:off x="2857499" y="2936240"/>
            <a:ext cx="8871857" cy="3119120"/>
          </a:xfrm>
          <a:prstGeom prst="rect">
            <a:avLst/>
          </a:prstGeom>
          <a:noFill/>
          <a:ln>
            <a:noFill/>
          </a:ln>
        </p:spPr>
      </p:pic>
      <p:sp>
        <p:nvSpPr>
          <p:cNvPr id="878" name="Google Shape;878;p121"/>
          <p:cNvSpPr txBox="1"/>
          <p:nvPr/>
        </p:nvSpPr>
        <p:spPr>
          <a:xfrm>
            <a:off x="3230880" y="5934891"/>
            <a:ext cx="8090989" cy="589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Calibri"/>
                <a:ea typeface="Calibri"/>
                <a:cs typeface="Calibri"/>
                <a:sym typeface="Calibri"/>
              </a:rPr>
              <a:t> (a) Nonvirtual machine.                         (b) Virtual machine.</a:t>
            </a:r>
            <a:endParaRPr sz="2400">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2"/>
          <p:cNvSpPr txBox="1"/>
          <p:nvPr>
            <p:ph idx="1" type="body"/>
          </p:nvPr>
        </p:nvSpPr>
        <p:spPr>
          <a:xfrm>
            <a:off x="2558143" y="152400"/>
            <a:ext cx="9470571" cy="65532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000"/>
              <a:buNone/>
            </a:pPr>
            <a:r>
              <a:rPr lang="en-US" sz="2000">
                <a:solidFill>
                  <a:srgbClr val="FF0000"/>
                </a:solidFill>
                <a:latin typeface="Calibri"/>
                <a:ea typeface="Calibri"/>
                <a:cs typeface="Calibri"/>
                <a:sym typeface="Calibri"/>
              </a:rPr>
              <a:t>Implementation</a:t>
            </a:r>
            <a:endParaRPr sz="20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Although the virtual-machine concept is useful, it is difficult to implement.</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 Remember that the underlying machine has two modes: </a:t>
            </a:r>
            <a:r>
              <a:rPr lang="en-US" sz="2000">
                <a:solidFill>
                  <a:srgbClr val="0000FF"/>
                </a:solidFill>
                <a:latin typeface="Calibri"/>
                <a:ea typeface="Calibri"/>
                <a:cs typeface="Calibri"/>
                <a:sym typeface="Calibri"/>
              </a:rPr>
              <a:t>user mode </a:t>
            </a:r>
            <a:r>
              <a:rPr lang="en-US" sz="2000">
                <a:latin typeface="Calibri"/>
                <a:ea typeface="Calibri"/>
                <a:cs typeface="Calibri"/>
                <a:sym typeface="Calibri"/>
              </a:rPr>
              <a:t>and </a:t>
            </a:r>
            <a:r>
              <a:rPr lang="en-US" sz="2000">
                <a:solidFill>
                  <a:srgbClr val="0000FF"/>
                </a:solidFill>
                <a:latin typeface="Calibri"/>
                <a:ea typeface="Calibri"/>
                <a:cs typeface="Calibri"/>
                <a:sym typeface="Calibri"/>
              </a:rPr>
              <a:t>kernel mode. </a:t>
            </a:r>
            <a:r>
              <a:rPr lang="en-US" sz="2000">
                <a:latin typeface="Calibri"/>
                <a:ea typeface="Calibri"/>
                <a:cs typeface="Calibri"/>
                <a:sym typeface="Calibri"/>
              </a:rPr>
              <a:t>The </a:t>
            </a:r>
            <a:r>
              <a:rPr lang="en-US" sz="2000">
                <a:solidFill>
                  <a:srgbClr val="0000FF"/>
                </a:solidFill>
                <a:latin typeface="Calibri"/>
                <a:ea typeface="Calibri"/>
                <a:cs typeface="Calibri"/>
                <a:sym typeface="Calibri"/>
              </a:rPr>
              <a:t>virtual-machine software </a:t>
            </a:r>
            <a:r>
              <a:rPr lang="en-US" sz="2000">
                <a:latin typeface="Calibri"/>
                <a:ea typeface="Calibri"/>
                <a:cs typeface="Calibri"/>
                <a:sym typeface="Calibri"/>
              </a:rPr>
              <a:t>can run in </a:t>
            </a:r>
            <a:r>
              <a:rPr lang="en-US" sz="2000">
                <a:solidFill>
                  <a:srgbClr val="0000FF"/>
                </a:solidFill>
                <a:latin typeface="Calibri"/>
                <a:ea typeface="Calibri"/>
                <a:cs typeface="Calibri"/>
                <a:sym typeface="Calibri"/>
              </a:rPr>
              <a:t>kernel mode</a:t>
            </a:r>
            <a:r>
              <a:rPr lang="en-US" sz="2000">
                <a:latin typeface="Calibri"/>
                <a:ea typeface="Calibri"/>
                <a:cs typeface="Calibri"/>
                <a:sym typeface="Calibri"/>
              </a:rPr>
              <a:t>, since it is the operating system.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a:t>
            </a:r>
            <a:r>
              <a:rPr lang="en-US" sz="2000">
                <a:solidFill>
                  <a:srgbClr val="0000FF"/>
                </a:solidFill>
                <a:latin typeface="Calibri"/>
                <a:ea typeface="Calibri"/>
                <a:cs typeface="Calibri"/>
                <a:sym typeface="Calibri"/>
              </a:rPr>
              <a:t>virtual machine itself </a:t>
            </a:r>
            <a:r>
              <a:rPr lang="en-US" sz="2000">
                <a:latin typeface="Calibri"/>
                <a:ea typeface="Calibri"/>
                <a:cs typeface="Calibri"/>
                <a:sym typeface="Calibri"/>
              </a:rPr>
              <a:t>can </a:t>
            </a:r>
            <a:r>
              <a:rPr lang="en-US" sz="2000">
                <a:solidFill>
                  <a:srgbClr val="0000FF"/>
                </a:solidFill>
                <a:latin typeface="Calibri"/>
                <a:ea typeface="Calibri"/>
                <a:cs typeface="Calibri"/>
                <a:sym typeface="Calibri"/>
              </a:rPr>
              <a:t>execute in only user mode. </a:t>
            </a:r>
            <a:r>
              <a:rPr lang="en-US" sz="2000">
                <a:latin typeface="Calibri"/>
                <a:ea typeface="Calibri"/>
                <a:cs typeface="Calibri"/>
                <a:sym typeface="Calibri"/>
              </a:rPr>
              <a:t>Just as the physical machine has two modes, however, so must the virtual machine. </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Consequently, we must have a </a:t>
            </a:r>
            <a:r>
              <a:rPr lang="en-US" sz="2000">
                <a:solidFill>
                  <a:srgbClr val="0000FF"/>
                </a:solidFill>
                <a:latin typeface="Calibri"/>
                <a:ea typeface="Calibri"/>
                <a:cs typeface="Calibri"/>
                <a:sym typeface="Calibri"/>
              </a:rPr>
              <a:t>virtual user mode </a:t>
            </a:r>
            <a:r>
              <a:rPr lang="en-US" sz="2000">
                <a:latin typeface="Calibri"/>
                <a:ea typeface="Calibri"/>
                <a:cs typeface="Calibri"/>
                <a:sym typeface="Calibri"/>
              </a:rPr>
              <a:t>and a </a:t>
            </a:r>
            <a:r>
              <a:rPr lang="en-US" sz="2000">
                <a:solidFill>
                  <a:srgbClr val="0000FF"/>
                </a:solidFill>
                <a:latin typeface="Calibri"/>
                <a:ea typeface="Calibri"/>
                <a:cs typeface="Calibri"/>
                <a:sym typeface="Calibri"/>
              </a:rPr>
              <a:t>virtual kernel mode</a:t>
            </a:r>
            <a:r>
              <a:rPr lang="en-US" sz="2000">
                <a:latin typeface="Calibri"/>
                <a:ea typeface="Calibri"/>
                <a:cs typeface="Calibri"/>
                <a:sym typeface="Calibri"/>
              </a:rPr>
              <a:t>, both of which run in a </a:t>
            </a:r>
            <a:r>
              <a:rPr lang="en-US" sz="2000">
                <a:solidFill>
                  <a:srgbClr val="0000FF"/>
                </a:solidFill>
                <a:latin typeface="Calibri"/>
                <a:ea typeface="Calibri"/>
                <a:cs typeface="Calibri"/>
                <a:sym typeface="Calibri"/>
              </a:rPr>
              <a:t>physical user mode</a:t>
            </a:r>
            <a:r>
              <a:rPr lang="en-US" sz="2000">
                <a:latin typeface="Calibri"/>
                <a:ea typeface="Calibri"/>
                <a:cs typeface="Calibri"/>
                <a:sym typeface="Calibri"/>
              </a:rPr>
              <a:t>. Those actions that cause </a:t>
            </a:r>
            <a:r>
              <a:rPr lang="en-US" sz="2000">
                <a:solidFill>
                  <a:srgbClr val="0000FF"/>
                </a:solidFill>
                <a:latin typeface="Calibri"/>
                <a:ea typeface="Calibri"/>
                <a:cs typeface="Calibri"/>
                <a:sym typeface="Calibri"/>
              </a:rPr>
              <a:t>a transfer from user mode to kernel mode on a real machine</a:t>
            </a:r>
            <a:r>
              <a:rPr lang="en-US" sz="2000">
                <a:latin typeface="Calibri"/>
                <a:ea typeface="Calibri"/>
                <a:cs typeface="Calibri"/>
                <a:sym typeface="Calibri"/>
              </a:rPr>
              <a:t> (such as a system call or an attempt to execute a privileged instruction) </a:t>
            </a:r>
            <a:r>
              <a:rPr lang="en-US" sz="2000">
                <a:solidFill>
                  <a:srgbClr val="0000FF"/>
                </a:solidFill>
                <a:latin typeface="Calibri"/>
                <a:ea typeface="Calibri"/>
                <a:cs typeface="Calibri"/>
                <a:sym typeface="Calibri"/>
              </a:rPr>
              <a:t>must also cause a transfer from virtual user mode to virtual kernel mode on a virtual machine.</a:t>
            </a:r>
            <a:endParaRPr sz="2000">
              <a:solidFill>
                <a:srgbClr val="0000FF"/>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884" name="Google Shape;884;p12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3"/>
          <p:cNvSpPr txBox="1"/>
          <p:nvPr>
            <p:ph idx="1" type="body"/>
          </p:nvPr>
        </p:nvSpPr>
        <p:spPr>
          <a:xfrm>
            <a:off x="2558143" y="130629"/>
            <a:ext cx="9470571" cy="6553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20000"/>
              </a:lnSpc>
              <a:spcBef>
                <a:spcPts val="0"/>
              </a:spcBef>
              <a:spcAft>
                <a:spcPts val="0"/>
              </a:spcAft>
              <a:buClr>
                <a:srgbClr val="FF0000"/>
              </a:buClr>
              <a:buSzPct val="100000"/>
              <a:buNone/>
            </a:pPr>
            <a:r>
              <a:rPr b="1" lang="en-US" sz="2200">
                <a:solidFill>
                  <a:srgbClr val="FF0000"/>
                </a:solidFill>
                <a:latin typeface="Calibri"/>
                <a:ea typeface="Calibri"/>
                <a:cs typeface="Calibri"/>
                <a:sym typeface="Calibri"/>
              </a:rPr>
              <a:t>Benefits</a:t>
            </a:r>
            <a:endParaRPr b="1" sz="2200">
              <a:solidFill>
                <a:srgbClr val="FF0000"/>
              </a:solidFill>
              <a:latin typeface="Calibri"/>
              <a:ea typeface="Calibri"/>
              <a:cs typeface="Calibri"/>
              <a:sym typeface="Calibri"/>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The virtual-machine concept has several advantages. </a:t>
            </a:r>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In this environment, there is </a:t>
            </a:r>
            <a:r>
              <a:rPr lang="en-US" sz="2200">
                <a:solidFill>
                  <a:srgbClr val="0000FF"/>
                </a:solidFill>
                <a:latin typeface="Calibri"/>
                <a:ea typeface="Calibri"/>
                <a:cs typeface="Calibri"/>
                <a:sym typeface="Calibri"/>
              </a:rPr>
              <a:t>complete protection</a:t>
            </a:r>
            <a:r>
              <a:rPr lang="en-US" sz="2200">
                <a:latin typeface="Calibri"/>
                <a:ea typeface="Calibri"/>
                <a:cs typeface="Calibri"/>
                <a:sym typeface="Calibri"/>
              </a:rPr>
              <a:t> of </a:t>
            </a:r>
            <a:r>
              <a:rPr lang="en-US" sz="2200">
                <a:solidFill>
                  <a:srgbClr val="0000FF"/>
                </a:solidFill>
                <a:latin typeface="Calibri"/>
                <a:ea typeface="Calibri"/>
                <a:cs typeface="Calibri"/>
                <a:sym typeface="Calibri"/>
              </a:rPr>
              <a:t>the various system resources</a:t>
            </a:r>
            <a:r>
              <a:rPr lang="en-US" sz="2200">
                <a:latin typeface="Calibri"/>
                <a:ea typeface="Calibri"/>
                <a:cs typeface="Calibri"/>
                <a:sym typeface="Calibri"/>
              </a:rPr>
              <a:t>. </a:t>
            </a:r>
            <a:endParaRPr/>
          </a:p>
          <a:p>
            <a:pPr indent="0" lvl="0" marL="0" rtl="0" algn="just">
              <a:lnSpc>
                <a:spcPct val="120000"/>
              </a:lnSpc>
              <a:spcBef>
                <a:spcPts val="1800"/>
              </a:spcBef>
              <a:spcAft>
                <a:spcPts val="0"/>
              </a:spcAft>
              <a:buClr>
                <a:srgbClr val="0000FF"/>
              </a:buClr>
              <a:buSzPct val="100000"/>
              <a:buNone/>
            </a:pPr>
            <a:r>
              <a:rPr lang="en-US" sz="2200">
                <a:solidFill>
                  <a:srgbClr val="0000FF"/>
                </a:solidFill>
                <a:latin typeface="Calibri"/>
                <a:ea typeface="Calibri"/>
                <a:cs typeface="Calibri"/>
                <a:sym typeface="Calibri"/>
              </a:rPr>
              <a:t>Each virtual mac</a:t>
            </a:r>
            <a:r>
              <a:rPr lang="en-US" sz="2200">
                <a:latin typeface="Calibri"/>
                <a:ea typeface="Calibri"/>
                <a:cs typeface="Calibri"/>
                <a:sym typeface="Calibri"/>
              </a:rPr>
              <a:t>hine is completely </a:t>
            </a:r>
            <a:r>
              <a:rPr lang="en-US" sz="2200">
                <a:solidFill>
                  <a:srgbClr val="0000FF"/>
                </a:solidFill>
                <a:latin typeface="Calibri"/>
                <a:ea typeface="Calibri"/>
                <a:cs typeface="Calibri"/>
                <a:sym typeface="Calibri"/>
              </a:rPr>
              <a:t>isolated</a:t>
            </a:r>
            <a:r>
              <a:rPr lang="en-US" sz="2200">
                <a:latin typeface="Calibri"/>
                <a:ea typeface="Calibri"/>
                <a:cs typeface="Calibri"/>
                <a:sym typeface="Calibri"/>
              </a:rPr>
              <a:t> from all other virtual machines, so there are no protection problems. </a:t>
            </a:r>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At the same time, however, there is </a:t>
            </a:r>
            <a:r>
              <a:rPr lang="en-US" sz="2200">
                <a:solidFill>
                  <a:srgbClr val="0000FF"/>
                </a:solidFill>
                <a:latin typeface="Calibri"/>
                <a:ea typeface="Calibri"/>
                <a:cs typeface="Calibri"/>
                <a:sym typeface="Calibri"/>
              </a:rPr>
              <a:t>no direct sharing of resources</a:t>
            </a:r>
            <a:r>
              <a:rPr lang="en-US" sz="2200">
                <a:latin typeface="Calibri"/>
                <a:ea typeface="Calibri"/>
                <a:cs typeface="Calibri"/>
                <a:sym typeface="Calibri"/>
              </a:rPr>
              <a:t>. </a:t>
            </a:r>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Two approaches to </a:t>
            </a:r>
            <a:r>
              <a:rPr lang="en-US" sz="2200">
                <a:solidFill>
                  <a:srgbClr val="0000FF"/>
                </a:solidFill>
                <a:latin typeface="Calibri"/>
                <a:ea typeface="Calibri"/>
                <a:cs typeface="Calibri"/>
                <a:sym typeface="Calibri"/>
              </a:rPr>
              <a:t>provide sharing </a:t>
            </a:r>
            <a:r>
              <a:rPr lang="en-US" sz="2200">
                <a:latin typeface="Calibri"/>
                <a:ea typeface="Calibri"/>
                <a:cs typeface="Calibri"/>
                <a:sym typeface="Calibri"/>
              </a:rPr>
              <a:t>have been implemented. </a:t>
            </a:r>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First, it is possible to </a:t>
            </a:r>
            <a:r>
              <a:rPr lang="en-US" sz="2200">
                <a:solidFill>
                  <a:srgbClr val="0000FF"/>
                </a:solidFill>
                <a:latin typeface="Calibri"/>
                <a:ea typeface="Calibri"/>
                <a:cs typeface="Calibri"/>
                <a:sym typeface="Calibri"/>
              </a:rPr>
              <a:t>share a minidisk </a:t>
            </a:r>
            <a:r>
              <a:rPr lang="en-US" sz="2200">
                <a:latin typeface="Calibri"/>
                <a:ea typeface="Calibri"/>
                <a:cs typeface="Calibri"/>
                <a:sym typeface="Calibri"/>
              </a:rPr>
              <a:t>and</a:t>
            </a:r>
            <a:r>
              <a:rPr lang="en-US" sz="2200">
                <a:solidFill>
                  <a:srgbClr val="0000FF"/>
                </a:solidFill>
                <a:latin typeface="Calibri"/>
                <a:ea typeface="Calibri"/>
                <a:cs typeface="Calibri"/>
                <a:sym typeface="Calibri"/>
              </a:rPr>
              <a:t> </a:t>
            </a:r>
            <a:r>
              <a:rPr lang="en-US" sz="2200">
                <a:latin typeface="Calibri"/>
                <a:ea typeface="Calibri"/>
                <a:cs typeface="Calibri"/>
                <a:sym typeface="Calibri"/>
              </a:rPr>
              <a:t>thus to </a:t>
            </a:r>
            <a:r>
              <a:rPr lang="en-US" sz="2200">
                <a:solidFill>
                  <a:srgbClr val="0000FF"/>
                </a:solidFill>
                <a:latin typeface="Calibri"/>
                <a:ea typeface="Calibri"/>
                <a:cs typeface="Calibri"/>
                <a:sym typeface="Calibri"/>
              </a:rPr>
              <a:t>share files</a:t>
            </a:r>
            <a:r>
              <a:rPr lang="en-US" sz="2200">
                <a:latin typeface="Calibri"/>
                <a:ea typeface="Calibri"/>
                <a:cs typeface="Calibri"/>
                <a:sym typeface="Calibri"/>
              </a:rPr>
              <a:t>. </a:t>
            </a:r>
            <a:endParaRPr sz="2200">
              <a:latin typeface="Calibri"/>
              <a:ea typeface="Calibri"/>
              <a:cs typeface="Calibri"/>
              <a:sym typeface="Calibri"/>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This scheme is modeled after a physical shared disk but is implemented by software. </a:t>
            </a:r>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Second, it is possible to define </a:t>
            </a:r>
            <a:r>
              <a:rPr lang="en-US" sz="2200">
                <a:solidFill>
                  <a:srgbClr val="0000FF"/>
                </a:solidFill>
                <a:latin typeface="Calibri"/>
                <a:ea typeface="Calibri"/>
                <a:cs typeface="Calibri"/>
                <a:sym typeface="Calibri"/>
              </a:rPr>
              <a:t>a network of virtual machines</a:t>
            </a:r>
            <a:r>
              <a:rPr lang="en-US" sz="2200">
                <a:latin typeface="Calibri"/>
                <a:ea typeface="Calibri"/>
                <a:cs typeface="Calibri"/>
                <a:sym typeface="Calibri"/>
              </a:rPr>
              <a:t>, each of which </a:t>
            </a:r>
            <a:r>
              <a:rPr lang="en-US" sz="2200">
                <a:solidFill>
                  <a:srgbClr val="0000FF"/>
                </a:solidFill>
                <a:latin typeface="Calibri"/>
                <a:ea typeface="Calibri"/>
                <a:cs typeface="Calibri"/>
                <a:sym typeface="Calibri"/>
              </a:rPr>
              <a:t>can send information over the virtual communications network. </a:t>
            </a:r>
            <a:endParaRPr sz="2200">
              <a:solidFill>
                <a:srgbClr val="0000FF"/>
              </a:solidFill>
              <a:latin typeface="Calibri"/>
              <a:ea typeface="Calibri"/>
              <a:cs typeface="Calibri"/>
              <a:sym typeface="Calibri"/>
            </a:endParaRPr>
          </a:p>
          <a:p>
            <a:pPr indent="0" lvl="0" marL="0" rtl="0" algn="just">
              <a:lnSpc>
                <a:spcPct val="120000"/>
              </a:lnSpc>
              <a:spcBef>
                <a:spcPts val="1800"/>
              </a:spcBef>
              <a:spcAft>
                <a:spcPts val="0"/>
              </a:spcAft>
              <a:buClr>
                <a:schemeClr val="dk1"/>
              </a:buClr>
              <a:buSzPct val="100000"/>
              <a:buNone/>
            </a:pPr>
            <a:r>
              <a:rPr lang="en-US" sz="2200">
                <a:latin typeface="Calibri"/>
                <a:ea typeface="Calibri"/>
                <a:cs typeface="Calibri"/>
                <a:sym typeface="Calibri"/>
              </a:rPr>
              <a:t>This network is modeled after physical communication networks but is implemented in software.</a:t>
            </a:r>
            <a:endParaRPr sz="2200">
              <a:latin typeface="Calibri"/>
              <a:ea typeface="Calibri"/>
              <a:cs typeface="Calibri"/>
              <a:sym typeface="Calibri"/>
            </a:endParaRPr>
          </a:p>
          <a:p>
            <a:pPr indent="0" lvl="0" marL="0" rtl="0" algn="l">
              <a:lnSpc>
                <a:spcPct val="90000"/>
              </a:lnSpc>
              <a:spcBef>
                <a:spcPts val="1800"/>
              </a:spcBef>
              <a:spcAft>
                <a:spcPts val="0"/>
              </a:spcAft>
              <a:buClr>
                <a:schemeClr val="dk1"/>
              </a:buClr>
              <a:buSzPct val="100000"/>
              <a:buNone/>
            </a:pPr>
            <a:r>
              <a:t/>
            </a:r>
            <a:endParaRPr/>
          </a:p>
        </p:txBody>
      </p:sp>
      <p:sp>
        <p:nvSpPr>
          <p:cNvPr id="890" name="Google Shape;890;p12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4"/>
          <p:cNvSpPr txBox="1"/>
          <p:nvPr>
            <p:ph idx="1" type="body"/>
          </p:nvPr>
        </p:nvSpPr>
        <p:spPr>
          <a:xfrm>
            <a:off x="2558143" y="130629"/>
            <a:ext cx="9470571" cy="6553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6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Examples</a:t>
            </a:r>
            <a:endParaRPr sz="2400">
              <a:solidFill>
                <a:srgbClr val="FF0000"/>
              </a:solidFill>
              <a:latin typeface="Calibri"/>
              <a:ea typeface="Calibri"/>
              <a:cs typeface="Calibri"/>
              <a:sym typeface="Calibri"/>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Despite the advantages of virtual machines, they received little attention for a number of years after they were first developed. Today, however, virtual machines are coming back into fashion as a means of solving system compatibility problems. </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There are two popular contemporary virtual machines: </a:t>
            </a:r>
            <a:endParaRPr/>
          </a:p>
          <a:p>
            <a:pPr indent="0" lvl="0" marL="0" rtl="0" algn="just">
              <a:lnSpc>
                <a:spcPct val="160000"/>
              </a:lnSpc>
              <a:spcBef>
                <a:spcPts val="1800"/>
              </a:spcBef>
              <a:spcAft>
                <a:spcPts val="0"/>
              </a:spcAft>
              <a:buClr>
                <a:srgbClr val="0000FF"/>
              </a:buClr>
              <a:buSzPct val="100000"/>
              <a:buNone/>
            </a:pPr>
            <a:r>
              <a:rPr lang="en-US" sz="2400">
                <a:solidFill>
                  <a:srgbClr val="0000FF"/>
                </a:solidFill>
                <a:latin typeface="Calibri"/>
                <a:ea typeface="Calibri"/>
                <a:cs typeface="Calibri"/>
                <a:sym typeface="Calibri"/>
              </a:rPr>
              <a:t>VMware</a:t>
            </a:r>
            <a:r>
              <a:rPr lang="en-US" sz="2400">
                <a:latin typeface="Calibri"/>
                <a:ea typeface="Calibri"/>
                <a:cs typeface="Calibri"/>
                <a:sym typeface="Calibri"/>
              </a:rPr>
              <a:t> and the Java virtual machine.</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These virtual machines typically run on top of an operating system of any of the design types.</a:t>
            </a:r>
            <a:endParaRPr sz="2400">
              <a:latin typeface="Calibri"/>
              <a:ea typeface="Calibri"/>
              <a:cs typeface="Calibri"/>
              <a:sym typeface="Calibri"/>
            </a:endParaRPr>
          </a:p>
          <a:p>
            <a:pPr indent="0" lvl="0" marL="0" rtl="0" algn="l">
              <a:lnSpc>
                <a:spcPct val="160000"/>
              </a:lnSpc>
              <a:spcBef>
                <a:spcPts val="1800"/>
              </a:spcBef>
              <a:spcAft>
                <a:spcPts val="0"/>
              </a:spcAft>
              <a:buClr>
                <a:schemeClr val="dk1"/>
              </a:buClr>
              <a:buSzPct val="100000"/>
              <a:buNone/>
            </a:pPr>
            <a:r>
              <a:rPr lang="en-US" sz="2400">
                <a:latin typeface="Calibri"/>
                <a:ea typeface="Calibri"/>
                <a:cs typeface="Calibri"/>
                <a:sym typeface="Calibri"/>
              </a:rPr>
              <a:t>Some examples can be listed as </a:t>
            </a:r>
            <a:endParaRPr sz="2400">
              <a:latin typeface="Calibri"/>
              <a:ea typeface="Calibri"/>
              <a:cs typeface="Calibri"/>
              <a:sym typeface="Calibri"/>
            </a:endParaRPr>
          </a:p>
          <a:p>
            <a:pPr indent="0" lvl="0" marL="0" rtl="0" algn="just">
              <a:lnSpc>
                <a:spcPct val="160000"/>
              </a:lnSpc>
              <a:spcBef>
                <a:spcPts val="1800"/>
              </a:spcBef>
              <a:spcAft>
                <a:spcPts val="0"/>
              </a:spcAft>
              <a:buClr>
                <a:srgbClr val="000000"/>
              </a:buClr>
              <a:buSzPct val="100000"/>
              <a:buNone/>
            </a:pPr>
            <a:r>
              <a:rPr lang="en-US" sz="2400">
                <a:solidFill>
                  <a:srgbClr val="000000"/>
                </a:solidFill>
                <a:latin typeface="Calibri"/>
                <a:ea typeface="Calibri"/>
                <a:cs typeface="Calibri"/>
                <a:sym typeface="Calibri"/>
              </a:rPr>
              <a:t>VMware</a:t>
            </a:r>
            <a:endParaRPr sz="2400">
              <a:solidFill>
                <a:srgbClr val="000000"/>
              </a:solidFill>
              <a:latin typeface="Calibri"/>
              <a:ea typeface="Calibri"/>
              <a:cs typeface="Calibri"/>
              <a:sym typeface="Calibri"/>
            </a:endParaRPr>
          </a:p>
          <a:p>
            <a:pPr indent="0" lvl="0" marL="0" rtl="0" algn="just">
              <a:lnSpc>
                <a:spcPct val="160000"/>
              </a:lnSpc>
              <a:spcBef>
                <a:spcPts val="1000"/>
              </a:spcBef>
              <a:spcAft>
                <a:spcPts val="0"/>
              </a:spcAft>
              <a:buClr>
                <a:srgbClr val="000000"/>
              </a:buClr>
              <a:buSzPct val="100000"/>
              <a:buNone/>
            </a:pPr>
            <a:r>
              <a:rPr lang="en-US" sz="2400">
                <a:solidFill>
                  <a:srgbClr val="000000"/>
                </a:solidFill>
                <a:latin typeface="Calibri"/>
                <a:ea typeface="Calibri"/>
                <a:cs typeface="Calibri"/>
                <a:sym typeface="Calibri"/>
              </a:rPr>
              <a:t>The JVM</a:t>
            </a:r>
            <a:endParaRPr sz="2400">
              <a:solidFill>
                <a:srgbClr val="000000"/>
              </a:solidFill>
              <a:latin typeface="Calibri"/>
              <a:ea typeface="Calibri"/>
              <a:cs typeface="Calibri"/>
              <a:sym typeface="Calibri"/>
            </a:endParaRPr>
          </a:p>
          <a:p>
            <a:pPr indent="-77470" lvl="0" marL="228600" rtl="0" algn="l">
              <a:lnSpc>
                <a:spcPct val="90000"/>
              </a:lnSpc>
              <a:spcBef>
                <a:spcPts val="1015"/>
              </a:spcBef>
              <a:spcAft>
                <a:spcPts val="0"/>
              </a:spcAft>
              <a:buClr>
                <a:schemeClr val="dk1"/>
              </a:buClr>
              <a:buSzPct val="100000"/>
              <a:buNone/>
            </a:pPr>
            <a:r>
              <a:t/>
            </a:r>
            <a:endParaRPr/>
          </a:p>
        </p:txBody>
      </p:sp>
      <p:sp>
        <p:nvSpPr>
          <p:cNvPr id="896" name="Google Shape;896;p12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25"/>
          <p:cNvSpPr txBox="1"/>
          <p:nvPr>
            <p:ph idx="1" type="body"/>
          </p:nvPr>
        </p:nvSpPr>
        <p:spPr>
          <a:xfrm>
            <a:off x="2547257" y="97971"/>
            <a:ext cx="9437914" cy="607899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50000"/>
              </a:lnSpc>
              <a:spcBef>
                <a:spcPts val="0"/>
              </a:spcBef>
              <a:spcAft>
                <a:spcPts val="0"/>
              </a:spcAft>
              <a:buClr>
                <a:srgbClr val="FF0000"/>
              </a:buClr>
              <a:buSzPct val="100000"/>
              <a:buNone/>
            </a:pPr>
            <a:r>
              <a:rPr b="1" lang="en-US" sz="2000">
                <a:solidFill>
                  <a:srgbClr val="FF0000"/>
                </a:solidFill>
                <a:latin typeface="Calibri"/>
                <a:ea typeface="Calibri"/>
                <a:cs typeface="Calibri"/>
                <a:sym typeface="Calibri"/>
              </a:rPr>
              <a:t>VMware</a:t>
            </a:r>
            <a:endParaRPr sz="20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rgbClr val="0000FF"/>
              </a:buClr>
              <a:buSzPct val="100000"/>
              <a:buNone/>
            </a:pPr>
            <a:r>
              <a:rPr lang="en-US" sz="2000">
                <a:solidFill>
                  <a:srgbClr val="0000FF"/>
                </a:solidFill>
                <a:latin typeface="Calibri"/>
                <a:ea typeface="Calibri"/>
                <a:cs typeface="Calibri"/>
                <a:sym typeface="Calibri"/>
              </a:rPr>
              <a:t>VMware</a:t>
            </a:r>
            <a:r>
              <a:rPr lang="en-US" sz="2000">
                <a:latin typeface="Calibri"/>
                <a:ea typeface="Calibri"/>
                <a:cs typeface="Calibri"/>
                <a:sym typeface="Calibri"/>
              </a:rPr>
              <a:t> is a popular commercial application </a:t>
            </a:r>
            <a:r>
              <a:rPr lang="en-US" sz="2000">
                <a:solidFill>
                  <a:srgbClr val="0000FF"/>
                </a:solidFill>
                <a:latin typeface="Calibri"/>
                <a:ea typeface="Calibri"/>
                <a:cs typeface="Calibri"/>
                <a:sym typeface="Calibri"/>
              </a:rPr>
              <a:t>that abstracts Intel 80X86 hardware </a:t>
            </a:r>
            <a:r>
              <a:rPr lang="en-US" sz="2000">
                <a:latin typeface="Calibri"/>
                <a:ea typeface="Calibri"/>
                <a:cs typeface="Calibri"/>
                <a:sym typeface="Calibri"/>
              </a:rPr>
              <a:t>into </a:t>
            </a:r>
            <a:r>
              <a:rPr lang="en-US" sz="2000">
                <a:solidFill>
                  <a:srgbClr val="0000FF"/>
                </a:solidFill>
                <a:latin typeface="Calibri"/>
                <a:ea typeface="Calibri"/>
                <a:cs typeface="Calibri"/>
                <a:sym typeface="Calibri"/>
              </a:rPr>
              <a:t>isolated virtual machines. </a:t>
            </a:r>
            <a:endParaRPr/>
          </a:p>
          <a:p>
            <a:pPr indent="0" lvl="0" marL="0" rtl="0" algn="just">
              <a:lnSpc>
                <a:spcPct val="150000"/>
              </a:lnSpc>
              <a:spcBef>
                <a:spcPts val="1800"/>
              </a:spcBef>
              <a:spcAft>
                <a:spcPts val="0"/>
              </a:spcAft>
              <a:buClr>
                <a:srgbClr val="0000FF"/>
              </a:buClr>
              <a:buSzPct val="100000"/>
              <a:buNone/>
            </a:pPr>
            <a:r>
              <a:rPr lang="en-US" sz="2000">
                <a:solidFill>
                  <a:srgbClr val="0000FF"/>
                </a:solidFill>
                <a:latin typeface="Calibri"/>
                <a:ea typeface="Calibri"/>
                <a:cs typeface="Calibri"/>
                <a:sym typeface="Calibri"/>
              </a:rPr>
              <a:t>VMware</a:t>
            </a:r>
            <a:r>
              <a:rPr lang="en-US" sz="2000">
                <a:latin typeface="Calibri"/>
                <a:ea typeface="Calibri"/>
                <a:cs typeface="Calibri"/>
                <a:sym typeface="Calibri"/>
              </a:rPr>
              <a:t> runs as an application on a </a:t>
            </a:r>
            <a:r>
              <a:rPr lang="en-US" sz="2000">
                <a:solidFill>
                  <a:srgbClr val="0000FF"/>
                </a:solidFill>
                <a:latin typeface="Calibri"/>
                <a:ea typeface="Calibri"/>
                <a:cs typeface="Calibri"/>
                <a:sym typeface="Calibri"/>
              </a:rPr>
              <a:t>host operating system </a:t>
            </a:r>
            <a:r>
              <a:rPr lang="en-US" sz="2000">
                <a:latin typeface="Calibri"/>
                <a:ea typeface="Calibri"/>
                <a:cs typeface="Calibri"/>
                <a:sym typeface="Calibri"/>
              </a:rPr>
              <a:t>such as </a:t>
            </a:r>
            <a:r>
              <a:rPr lang="en-US" sz="2000">
                <a:solidFill>
                  <a:srgbClr val="0000FF"/>
                </a:solidFill>
                <a:latin typeface="Calibri"/>
                <a:ea typeface="Calibri"/>
                <a:cs typeface="Calibri"/>
                <a:sym typeface="Calibri"/>
              </a:rPr>
              <a:t>Windows or Linux </a:t>
            </a:r>
            <a:r>
              <a:rPr lang="en-US" sz="2000">
                <a:latin typeface="Calibri"/>
                <a:ea typeface="Calibri"/>
                <a:cs typeface="Calibri"/>
                <a:sym typeface="Calibri"/>
              </a:rPr>
              <a:t>and allows this host system to concurrently run several different </a:t>
            </a:r>
            <a:r>
              <a:rPr lang="en-US" sz="2000">
                <a:solidFill>
                  <a:srgbClr val="0000FF"/>
                </a:solidFill>
                <a:latin typeface="Calibri"/>
                <a:ea typeface="Calibri"/>
                <a:cs typeface="Calibri"/>
                <a:sym typeface="Calibri"/>
              </a:rPr>
              <a:t>guest operating systems </a:t>
            </a:r>
            <a:r>
              <a:rPr lang="en-US" sz="2000">
                <a:latin typeface="Calibri"/>
                <a:ea typeface="Calibri"/>
                <a:cs typeface="Calibri"/>
                <a:sym typeface="Calibri"/>
              </a:rPr>
              <a:t>as </a:t>
            </a:r>
            <a:r>
              <a:rPr lang="en-US" sz="2000">
                <a:solidFill>
                  <a:srgbClr val="0000FF"/>
                </a:solidFill>
                <a:latin typeface="Calibri"/>
                <a:ea typeface="Calibri"/>
                <a:cs typeface="Calibri"/>
                <a:sym typeface="Calibri"/>
              </a:rPr>
              <a:t>independent virtual machines. </a:t>
            </a:r>
            <a:endParaRPr/>
          </a:p>
          <a:p>
            <a:pPr indent="0" lvl="0" marL="0" rtl="0" algn="just">
              <a:lnSpc>
                <a:spcPct val="150000"/>
              </a:lnSpc>
              <a:spcBef>
                <a:spcPts val="1800"/>
              </a:spcBef>
              <a:spcAft>
                <a:spcPts val="0"/>
              </a:spcAft>
              <a:buClr>
                <a:schemeClr val="dk1"/>
              </a:buClr>
              <a:buSzPct val="100000"/>
              <a:buNone/>
            </a:pPr>
            <a:r>
              <a:rPr lang="en-US" sz="2000">
                <a:latin typeface="Calibri"/>
                <a:ea typeface="Calibri"/>
                <a:cs typeface="Calibri"/>
                <a:sym typeface="Calibri"/>
              </a:rPr>
              <a:t>The architecture of such a system is shown in Figure.</a:t>
            </a:r>
            <a:endParaRPr/>
          </a:p>
          <a:p>
            <a:pPr indent="0" lvl="0" marL="0" rtl="0" algn="just">
              <a:lnSpc>
                <a:spcPct val="150000"/>
              </a:lnSpc>
              <a:spcBef>
                <a:spcPts val="1800"/>
              </a:spcBef>
              <a:spcAft>
                <a:spcPts val="0"/>
              </a:spcAft>
              <a:buClr>
                <a:schemeClr val="dk1"/>
              </a:buClr>
              <a:buSzPct val="100000"/>
              <a:buNone/>
            </a:pPr>
            <a:r>
              <a:rPr lang="en-US" sz="2000">
                <a:latin typeface="Calibri"/>
                <a:ea typeface="Calibri"/>
                <a:cs typeface="Calibri"/>
                <a:sym typeface="Calibri"/>
              </a:rPr>
              <a:t> In this scenario, </a:t>
            </a:r>
            <a:r>
              <a:rPr lang="en-US" sz="2000">
                <a:solidFill>
                  <a:srgbClr val="0000FF"/>
                </a:solidFill>
                <a:latin typeface="Calibri"/>
                <a:ea typeface="Calibri"/>
                <a:cs typeface="Calibri"/>
                <a:sym typeface="Calibri"/>
              </a:rPr>
              <a:t>Linux is running as the host operating system</a:t>
            </a:r>
            <a:r>
              <a:rPr lang="en-US" sz="2000">
                <a:latin typeface="Calibri"/>
                <a:ea typeface="Calibri"/>
                <a:cs typeface="Calibri"/>
                <a:sym typeface="Calibri"/>
              </a:rPr>
              <a:t>; </a:t>
            </a:r>
            <a:r>
              <a:rPr lang="en-US" sz="2000">
                <a:solidFill>
                  <a:srgbClr val="0000FF"/>
                </a:solidFill>
                <a:latin typeface="Calibri"/>
                <a:ea typeface="Calibri"/>
                <a:cs typeface="Calibri"/>
                <a:sym typeface="Calibri"/>
              </a:rPr>
              <a:t>FreeBSD, Windows NT, and Windows XP are running as guest operating systems. </a:t>
            </a:r>
            <a:endParaRPr sz="2000">
              <a:solidFill>
                <a:srgbClr val="0000FF"/>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000">
                <a:latin typeface="Calibri"/>
                <a:ea typeface="Calibri"/>
                <a:cs typeface="Calibri"/>
                <a:sym typeface="Calibri"/>
              </a:rPr>
              <a:t> The </a:t>
            </a:r>
            <a:r>
              <a:rPr lang="en-US" sz="2000">
                <a:solidFill>
                  <a:srgbClr val="0000FF"/>
                </a:solidFill>
                <a:latin typeface="Calibri"/>
                <a:ea typeface="Calibri"/>
                <a:cs typeface="Calibri"/>
                <a:sym typeface="Calibri"/>
              </a:rPr>
              <a:t>virtualization layer is the heart of VMwar</a:t>
            </a:r>
            <a:r>
              <a:rPr lang="en-US" sz="2000">
                <a:latin typeface="Calibri"/>
                <a:ea typeface="Calibri"/>
                <a:cs typeface="Calibri"/>
                <a:sym typeface="Calibri"/>
              </a:rPr>
              <a:t>e, as it </a:t>
            </a:r>
            <a:r>
              <a:rPr lang="en-US" sz="2000">
                <a:solidFill>
                  <a:srgbClr val="0000FF"/>
                </a:solidFill>
                <a:latin typeface="Calibri"/>
                <a:ea typeface="Calibri"/>
                <a:cs typeface="Calibri"/>
                <a:sym typeface="Calibri"/>
              </a:rPr>
              <a:t>abstracts the physical hardware into isolated virtual machines running as guest operating systems</a:t>
            </a:r>
            <a:r>
              <a:rPr lang="en-US" sz="2000">
                <a:latin typeface="Calibri"/>
                <a:ea typeface="Calibri"/>
                <a:cs typeface="Calibri"/>
                <a:sym typeface="Calibri"/>
              </a:rPr>
              <a:t>. </a:t>
            </a:r>
            <a:r>
              <a:rPr lang="en-US" sz="2000">
                <a:solidFill>
                  <a:srgbClr val="0000FF"/>
                </a:solidFill>
                <a:latin typeface="Calibri"/>
                <a:ea typeface="Calibri"/>
                <a:cs typeface="Calibri"/>
                <a:sym typeface="Calibri"/>
              </a:rPr>
              <a:t>Each virtual machine has its own virtual CPU, memory, disk drives, network interfaces, and so forth.</a:t>
            </a:r>
            <a:endParaRPr sz="2000">
              <a:solidFill>
                <a:srgbClr val="0000FF"/>
              </a:solidFill>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902" name="Google Shape;902;p12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126"/>
          <p:cNvPicPr preferRelativeResize="0"/>
          <p:nvPr>
            <p:ph idx="1" type="body"/>
          </p:nvPr>
        </p:nvPicPr>
        <p:blipFill rotWithShape="1">
          <a:blip r:embed="rId3">
            <a:alphaModFix/>
          </a:blip>
          <a:srcRect b="3342" l="0" r="0" t="0"/>
          <a:stretch/>
        </p:blipFill>
        <p:spPr>
          <a:xfrm>
            <a:off x="3439886" y="566057"/>
            <a:ext cx="7445828" cy="4691311"/>
          </a:xfrm>
          <a:prstGeom prst="rect">
            <a:avLst/>
          </a:prstGeom>
          <a:noFill/>
          <a:ln>
            <a:noFill/>
          </a:ln>
        </p:spPr>
      </p:pic>
      <p:sp>
        <p:nvSpPr>
          <p:cNvPr id="908" name="Google Shape;908;p126"/>
          <p:cNvSpPr txBox="1"/>
          <p:nvPr/>
        </p:nvSpPr>
        <p:spPr>
          <a:xfrm>
            <a:off x="3977595" y="5257368"/>
            <a:ext cx="6106884"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  VMware architecture</a:t>
            </a:r>
            <a:endParaRPr sz="2000">
              <a:solidFill>
                <a:schemeClr val="dk1"/>
              </a:solidFill>
              <a:latin typeface="Calibri"/>
              <a:ea typeface="Calibri"/>
              <a:cs typeface="Calibri"/>
              <a:sym typeface="Calibri"/>
            </a:endParaRPr>
          </a:p>
        </p:txBody>
      </p:sp>
      <p:sp>
        <p:nvSpPr>
          <p:cNvPr id="909" name="Google Shape;909;p12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7"/>
          <p:cNvSpPr txBox="1"/>
          <p:nvPr>
            <p:ph idx="1" type="body"/>
          </p:nvPr>
        </p:nvSpPr>
        <p:spPr>
          <a:xfrm>
            <a:off x="2547257" y="185056"/>
            <a:ext cx="9503229" cy="6585857"/>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000"/>
              <a:buNone/>
            </a:pPr>
            <a:r>
              <a:rPr b="1" lang="en-US" sz="2000">
                <a:solidFill>
                  <a:srgbClr val="FF0000"/>
                </a:solidFill>
                <a:latin typeface="Calibri"/>
                <a:ea typeface="Calibri"/>
                <a:cs typeface="Calibri"/>
                <a:sym typeface="Calibri"/>
              </a:rPr>
              <a:t>The Java Virtual Machine</a:t>
            </a:r>
            <a:endParaRPr sz="20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Java is a popular object-oriented programming language introduced by Sun Microsystems in 1995.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In addition to a language specification and a large API library, Java also provides a specification for a </a:t>
            </a:r>
            <a:r>
              <a:rPr lang="en-US" sz="2000">
                <a:solidFill>
                  <a:srgbClr val="0000FF"/>
                </a:solidFill>
                <a:latin typeface="Calibri"/>
                <a:ea typeface="Calibri"/>
                <a:cs typeface="Calibri"/>
                <a:sym typeface="Calibri"/>
              </a:rPr>
              <a:t>Java virtual machine-or JVM</a:t>
            </a:r>
            <a:r>
              <a:rPr lang="en-US" sz="2000">
                <a:latin typeface="Calibri"/>
                <a:ea typeface="Calibri"/>
                <a:cs typeface="Calibri"/>
                <a:sym typeface="Calibri"/>
              </a:rPr>
              <a:t>.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Java objects are specified with the class construct; a Java program consists of one or more classes. For each Java class, the compiler produces an architecture-neutral bytecode output (. class) file that will run on any implementation of the JVM.</a:t>
            </a:r>
            <a:endParaRPr sz="20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pic>
        <p:nvPicPr>
          <p:cNvPr id="915" name="Google Shape;915;p127"/>
          <p:cNvPicPr preferRelativeResize="0"/>
          <p:nvPr/>
        </p:nvPicPr>
        <p:blipFill rotWithShape="1">
          <a:blip r:embed="rId3">
            <a:alphaModFix/>
          </a:blip>
          <a:srcRect b="0" l="0" r="0" t="0"/>
          <a:stretch/>
        </p:blipFill>
        <p:spPr>
          <a:xfrm>
            <a:off x="4147458" y="4612820"/>
            <a:ext cx="5584372" cy="2245179"/>
          </a:xfrm>
          <a:prstGeom prst="rect">
            <a:avLst/>
          </a:prstGeom>
          <a:noFill/>
          <a:ln>
            <a:noFill/>
          </a:ln>
        </p:spPr>
      </p:pic>
      <p:sp>
        <p:nvSpPr>
          <p:cNvPr id="916" name="Google Shape;916;p12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8"/>
          <p:cNvSpPr txBox="1"/>
          <p:nvPr>
            <p:ph idx="1" type="body"/>
          </p:nvPr>
        </p:nvSpPr>
        <p:spPr>
          <a:xfrm>
            <a:off x="2569029" y="185056"/>
            <a:ext cx="9492342" cy="6596743"/>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000"/>
              <a:buNone/>
            </a:pPr>
            <a:r>
              <a:rPr lang="en-US" sz="2000">
                <a:latin typeface="Calibri"/>
                <a:ea typeface="Calibri"/>
                <a:cs typeface="Calibri"/>
                <a:sym typeface="Calibri"/>
              </a:rPr>
              <a:t>The JVM is a specification for an abstract computer. It consists of a class loader and a Java interpreter that executes the architecture-neutral bytecodes, as diagrammed in Figure.</a:t>
            </a:r>
            <a:endParaRPr/>
          </a:p>
          <a:p>
            <a:pPr indent="0" lvl="0" marL="0" rtl="0" algn="just">
              <a:lnSpc>
                <a:spcPct val="150000"/>
              </a:lnSpc>
              <a:spcBef>
                <a:spcPts val="1000"/>
              </a:spcBef>
              <a:spcAft>
                <a:spcPts val="0"/>
              </a:spcAft>
              <a:buClr>
                <a:schemeClr val="dk1"/>
              </a:buClr>
              <a:buSzPts val="2000"/>
              <a:buNone/>
            </a:pPr>
            <a:r>
              <a:rPr lang="en-US" sz="2000">
                <a:latin typeface="Calibri"/>
                <a:ea typeface="Calibri"/>
                <a:cs typeface="Calibri"/>
                <a:sym typeface="Calibri"/>
              </a:rPr>
              <a:t>The class loader loads the compiled. Class files from both the Java program and the Java API for execution by the Java interpreter.</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 After a class is loaded, the verifier checks that the .class file is valid Java bytecode and does not overflow or underflow the stack. </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It also ensures that the bytecode does not perform pointer arithmetic, which could provide illegal memory access. If the class passes verification, it is run by the Java interpreter.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JVM also automatically manages memory by performing garbage collection-the practice of reclaiming memory from objects no longer in use and returning it to the system.</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t/>
            </a:r>
            <a:endParaRPr sz="2000">
              <a:latin typeface="Calibri"/>
              <a:ea typeface="Calibri"/>
              <a:cs typeface="Calibri"/>
              <a:sym typeface="Calibri"/>
            </a:endParaRPr>
          </a:p>
        </p:txBody>
      </p:sp>
      <p:sp>
        <p:nvSpPr>
          <p:cNvPr id="922" name="Google Shape;922;p12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9"/>
          <p:cNvSpPr txBox="1"/>
          <p:nvPr>
            <p:ph idx="1" type="body"/>
          </p:nvPr>
        </p:nvSpPr>
        <p:spPr>
          <a:xfrm>
            <a:off x="2514600" y="76200"/>
            <a:ext cx="9459686" cy="6618514"/>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Operating-System Generation</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There are two approaches in which OS can be designed.</a:t>
            </a:r>
            <a:endParaRPr/>
          </a:p>
          <a:p>
            <a:pPr indent="-457200" lvl="0" marL="457200" rtl="0" algn="just">
              <a:lnSpc>
                <a:spcPct val="150000"/>
              </a:lnSpc>
              <a:spcBef>
                <a:spcPts val="1800"/>
              </a:spcBef>
              <a:spcAft>
                <a:spcPts val="0"/>
              </a:spcAft>
              <a:buClr>
                <a:schemeClr val="dk1"/>
              </a:buClr>
              <a:buSzPts val="2400"/>
              <a:buAutoNum type="arabicPeriod"/>
            </a:pPr>
            <a:r>
              <a:rPr lang="en-US" sz="2400">
                <a:latin typeface="Calibri"/>
                <a:ea typeface="Calibri"/>
                <a:cs typeface="Calibri"/>
                <a:sym typeface="Calibri"/>
              </a:rPr>
              <a:t>It is possible to design, code, and implement an operating system specifically for </a:t>
            </a:r>
            <a:r>
              <a:rPr lang="en-US" sz="2400">
                <a:solidFill>
                  <a:srgbClr val="0000FF"/>
                </a:solidFill>
                <a:latin typeface="Calibri"/>
                <a:ea typeface="Calibri"/>
                <a:cs typeface="Calibri"/>
                <a:sym typeface="Calibri"/>
              </a:rPr>
              <a:t>one machine </a:t>
            </a:r>
            <a:r>
              <a:rPr lang="en-US" sz="2400">
                <a:latin typeface="Calibri"/>
                <a:ea typeface="Calibri"/>
                <a:cs typeface="Calibri"/>
                <a:sym typeface="Calibri"/>
              </a:rPr>
              <a:t>at </a:t>
            </a:r>
            <a:r>
              <a:rPr lang="en-US" sz="2400">
                <a:solidFill>
                  <a:srgbClr val="0000FF"/>
                </a:solidFill>
                <a:latin typeface="Calibri"/>
                <a:ea typeface="Calibri"/>
                <a:cs typeface="Calibri"/>
                <a:sym typeface="Calibri"/>
              </a:rPr>
              <a:t>one site. </a:t>
            </a:r>
            <a:endParaRPr sz="2400">
              <a:solidFill>
                <a:srgbClr val="0000FF"/>
              </a:solidFill>
              <a:latin typeface="Calibri"/>
              <a:ea typeface="Calibri"/>
              <a:cs typeface="Calibri"/>
              <a:sym typeface="Calibri"/>
            </a:endParaRPr>
          </a:p>
          <a:p>
            <a:pPr indent="-457200" lvl="0" marL="457200" rtl="0" algn="just">
              <a:lnSpc>
                <a:spcPct val="150000"/>
              </a:lnSpc>
              <a:spcBef>
                <a:spcPts val="1800"/>
              </a:spcBef>
              <a:spcAft>
                <a:spcPts val="0"/>
              </a:spcAft>
              <a:buClr>
                <a:schemeClr val="dk1"/>
              </a:buClr>
              <a:buSzPts val="2400"/>
              <a:buAutoNum type="arabicPeriod"/>
            </a:pPr>
            <a:r>
              <a:rPr lang="en-US" sz="2400">
                <a:latin typeface="Calibri"/>
                <a:ea typeface="Calibri"/>
                <a:cs typeface="Calibri"/>
                <a:sym typeface="Calibri"/>
              </a:rPr>
              <a:t>Operating systems are designed to run on any of a </a:t>
            </a:r>
            <a:r>
              <a:rPr lang="en-US" sz="2400">
                <a:solidFill>
                  <a:srgbClr val="0000FF"/>
                </a:solidFill>
                <a:latin typeface="Calibri"/>
                <a:ea typeface="Calibri"/>
                <a:cs typeface="Calibri"/>
                <a:sym typeface="Calibri"/>
              </a:rPr>
              <a:t>class of machines </a:t>
            </a:r>
            <a:r>
              <a:rPr lang="en-US" sz="2400">
                <a:latin typeface="Calibri"/>
                <a:ea typeface="Calibri"/>
                <a:cs typeface="Calibri"/>
                <a:sym typeface="Calibri"/>
              </a:rPr>
              <a:t>at a </a:t>
            </a:r>
            <a:r>
              <a:rPr lang="en-US" sz="2400">
                <a:solidFill>
                  <a:srgbClr val="0000FF"/>
                </a:solidFill>
                <a:latin typeface="Calibri"/>
                <a:ea typeface="Calibri"/>
                <a:cs typeface="Calibri"/>
                <a:sym typeface="Calibri"/>
              </a:rPr>
              <a:t>variety of sites </a:t>
            </a:r>
            <a:r>
              <a:rPr lang="en-US" sz="2400">
                <a:latin typeface="Calibri"/>
                <a:ea typeface="Calibri"/>
                <a:cs typeface="Calibri"/>
                <a:sym typeface="Calibri"/>
              </a:rPr>
              <a:t>with a </a:t>
            </a:r>
            <a:r>
              <a:rPr lang="en-US" sz="2400">
                <a:solidFill>
                  <a:srgbClr val="0000FF"/>
                </a:solidFill>
                <a:latin typeface="Calibri"/>
                <a:ea typeface="Calibri"/>
                <a:cs typeface="Calibri"/>
                <a:sym typeface="Calibri"/>
              </a:rPr>
              <a:t>variety of peripheral configurations</a:t>
            </a:r>
            <a:r>
              <a:rPr lang="en-US" sz="2400">
                <a:latin typeface="Calibri"/>
                <a:ea typeface="Calibri"/>
                <a:cs typeface="Calibri"/>
                <a:sym typeface="Calibri"/>
              </a:rPr>
              <a:t>.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The system must then be configured or generated for each specific computer site, a process sometimes known as </a:t>
            </a:r>
            <a:r>
              <a:rPr lang="en-US" sz="2400">
                <a:solidFill>
                  <a:srgbClr val="0000FF"/>
                </a:solidFill>
                <a:latin typeface="Calibri"/>
                <a:ea typeface="Calibri"/>
                <a:cs typeface="Calibri"/>
                <a:sym typeface="Calibri"/>
              </a:rPr>
              <a:t>system generation (SYSGEN) </a:t>
            </a:r>
            <a:r>
              <a:rPr lang="en-US" sz="2400">
                <a:latin typeface="Calibri"/>
                <a:ea typeface="Calibri"/>
                <a:cs typeface="Calibri"/>
                <a:sym typeface="Calibri"/>
              </a:rPr>
              <a:t>is used for this.</a:t>
            </a:r>
            <a:endParaRPr sz="24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928" name="Google Shape;928;p12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3"/>
          <p:cNvSpPr txBox="1"/>
          <p:nvPr>
            <p:ph idx="1" type="body"/>
          </p:nvPr>
        </p:nvSpPr>
        <p:spPr>
          <a:xfrm>
            <a:off x="2661920" y="518160"/>
            <a:ext cx="8961120" cy="558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600"/>
              <a:buNone/>
            </a:pPr>
            <a:r>
              <a:rPr b="1" lang="en-US" sz="2600">
                <a:solidFill>
                  <a:srgbClr val="C00000"/>
                </a:solidFill>
                <a:latin typeface="Calibri"/>
                <a:ea typeface="Calibri"/>
                <a:cs typeface="Calibri"/>
                <a:sym typeface="Calibri"/>
              </a:rPr>
              <a:t>System View</a:t>
            </a:r>
            <a:endParaRPr sz="2600">
              <a:solidFill>
                <a:srgbClr val="C00000"/>
              </a:solidFill>
              <a:latin typeface="Calibri"/>
              <a:ea typeface="Calibri"/>
              <a:cs typeface="Calibri"/>
              <a:sym typeface="Calibri"/>
            </a:endParaRPr>
          </a:p>
          <a:p>
            <a:pPr indent="0" lvl="0" marL="0" rtl="0" algn="l">
              <a:lnSpc>
                <a:spcPct val="200000"/>
              </a:lnSpc>
              <a:spcBef>
                <a:spcPts val="1000"/>
              </a:spcBef>
              <a:spcAft>
                <a:spcPts val="0"/>
              </a:spcAft>
              <a:buClr>
                <a:schemeClr val="dk1"/>
              </a:buClr>
              <a:buSzPts val="2400"/>
              <a:buNone/>
            </a:pPr>
            <a:r>
              <a:rPr lang="en-US" sz="2400">
                <a:latin typeface="Calibri"/>
                <a:ea typeface="Calibri"/>
                <a:cs typeface="Calibri"/>
                <a:sym typeface="Calibri"/>
              </a:rPr>
              <a:t>A slightly different view of an operating system emphasizes the need to control the various I/O devices and user programs. </a:t>
            </a:r>
            <a:endParaRPr/>
          </a:p>
          <a:p>
            <a:pPr indent="0" lvl="0" marL="0" rtl="0" algn="just">
              <a:lnSpc>
                <a:spcPct val="200000"/>
              </a:lnSpc>
              <a:spcBef>
                <a:spcPts val="1000"/>
              </a:spcBef>
              <a:spcAft>
                <a:spcPts val="0"/>
              </a:spcAft>
              <a:buClr>
                <a:srgbClr val="2F5496"/>
              </a:buClr>
              <a:buSzPts val="2400"/>
              <a:buNone/>
            </a:pPr>
            <a:r>
              <a:rPr b="1" lang="en-US" sz="2400">
                <a:solidFill>
                  <a:srgbClr val="2F5496"/>
                </a:solidFill>
                <a:latin typeface="Calibri"/>
                <a:ea typeface="Calibri"/>
                <a:cs typeface="Calibri"/>
                <a:sym typeface="Calibri"/>
              </a:rPr>
              <a:t>An operating system is a control program. A control program manages the execution of user programs to prevent errors and improper use of the computer. It is especially concerned with the operation and control of I/O devices.</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30"/>
          <p:cNvSpPr txBox="1"/>
          <p:nvPr>
            <p:ph idx="1" type="body"/>
          </p:nvPr>
        </p:nvSpPr>
        <p:spPr>
          <a:xfrm>
            <a:off x="2569029" y="1328057"/>
            <a:ext cx="9514114" cy="5334000"/>
          </a:xfrm>
          <a:prstGeom prst="rect">
            <a:avLst/>
          </a:prstGeom>
          <a:noFill/>
          <a:ln>
            <a:noFill/>
          </a:ln>
        </p:spPr>
        <p:txBody>
          <a:bodyPr anchorCtr="0" anchor="t" bIns="45700" lIns="91425" spcFirstLastPara="1" rIns="91425" wrap="square" tIns="45700">
            <a:noAutofit/>
          </a:bodyPr>
          <a:lstStyle/>
          <a:p>
            <a:pPr indent="-457200" lvl="0" marL="457200" rtl="0" algn="just">
              <a:lnSpc>
                <a:spcPct val="150000"/>
              </a:lnSpc>
              <a:spcBef>
                <a:spcPts val="0"/>
              </a:spcBef>
              <a:spcAft>
                <a:spcPts val="0"/>
              </a:spcAft>
              <a:buClr>
                <a:srgbClr val="000000"/>
              </a:buClr>
              <a:buSzPts val="2400"/>
              <a:buAutoNum type="arabicPeriod"/>
            </a:pPr>
            <a:r>
              <a:rPr lang="en-US" sz="2400">
                <a:solidFill>
                  <a:srgbClr val="000000"/>
                </a:solidFill>
                <a:latin typeface="Calibri"/>
                <a:ea typeface="Calibri"/>
                <a:cs typeface="Calibri"/>
                <a:sym typeface="Calibri"/>
              </a:rPr>
              <a:t>What CPU is to be used? </a:t>
            </a:r>
            <a:endParaRPr/>
          </a:p>
          <a:p>
            <a:pPr indent="-457200" lvl="0" marL="457200" rtl="0" algn="just">
              <a:lnSpc>
                <a:spcPct val="150000"/>
              </a:lnSpc>
              <a:spcBef>
                <a:spcPts val="1000"/>
              </a:spcBef>
              <a:spcAft>
                <a:spcPts val="0"/>
              </a:spcAft>
              <a:buClr>
                <a:srgbClr val="000000"/>
              </a:buClr>
              <a:buSzPts val="2400"/>
              <a:buAutoNum type="arabicPeriod"/>
            </a:pPr>
            <a:r>
              <a:rPr lang="en-US" sz="2400">
                <a:solidFill>
                  <a:srgbClr val="000000"/>
                </a:solidFill>
                <a:latin typeface="Calibri"/>
                <a:ea typeface="Calibri"/>
                <a:cs typeface="Calibri"/>
                <a:sym typeface="Calibri"/>
              </a:rPr>
              <a:t>What options (extended instruction sets, floating point arithmetic, and so on) are installed? For multiple CPU systems, each CPU must be described.</a:t>
            </a:r>
            <a:endParaRPr sz="2400">
              <a:solidFill>
                <a:srgbClr val="000000"/>
              </a:solidFill>
              <a:latin typeface="Calibri"/>
              <a:ea typeface="Calibri"/>
              <a:cs typeface="Calibri"/>
              <a:sym typeface="Calibri"/>
            </a:endParaRPr>
          </a:p>
          <a:p>
            <a:pPr indent="-457200" lvl="0" marL="457200" rtl="0" algn="just">
              <a:lnSpc>
                <a:spcPct val="150000"/>
              </a:lnSpc>
              <a:spcBef>
                <a:spcPts val="1000"/>
              </a:spcBef>
              <a:spcAft>
                <a:spcPts val="0"/>
              </a:spcAft>
              <a:buClr>
                <a:srgbClr val="000000"/>
              </a:buClr>
              <a:buSzPts val="2400"/>
              <a:buAutoNum type="arabicPeriod"/>
            </a:pPr>
            <a:r>
              <a:rPr lang="en-US" sz="2400">
                <a:solidFill>
                  <a:srgbClr val="000000"/>
                </a:solidFill>
                <a:latin typeface="Calibri"/>
                <a:ea typeface="Calibri"/>
                <a:cs typeface="Calibri"/>
                <a:sym typeface="Calibri"/>
              </a:rPr>
              <a:t>How much memory is available? </a:t>
            </a:r>
            <a:endParaRPr/>
          </a:p>
          <a:p>
            <a:pPr indent="-457200" lvl="0" marL="457200" rtl="0" algn="just">
              <a:lnSpc>
                <a:spcPct val="150000"/>
              </a:lnSpc>
              <a:spcBef>
                <a:spcPts val="1000"/>
              </a:spcBef>
              <a:spcAft>
                <a:spcPts val="0"/>
              </a:spcAft>
              <a:buClr>
                <a:srgbClr val="000000"/>
              </a:buClr>
              <a:buSzPts val="2400"/>
              <a:buAutoNum type="arabicPeriod"/>
            </a:pPr>
            <a:r>
              <a:rPr lang="en-US" sz="2400">
                <a:solidFill>
                  <a:srgbClr val="000000"/>
                </a:solidFill>
                <a:latin typeface="Calibri"/>
                <a:ea typeface="Calibri"/>
                <a:cs typeface="Calibri"/>
                <a:sym typeface="Calibri"/>
              </a:rPr>
              <a:t>What devices are available? </a:t>
            </a:r>
            <a:endParaRPr/>
          </a:p>
          <a:p>
            <a:pPr indent="-457200" lvl="0" marL="457200" rtl="0" algn="just">
              <a:lnSpc>
                <a:spcPct val="150000"/>
              </a:lnSpc>
              <a:spcBef>
                <a:spcPts val="1000"/>
              </a:spcBef>
              <a:spcAft>
                <a:spcPts val="0"/>
              </a:spcAft>
              <a:buClr>
                <a:schemeClr val="dk1"/>
              </a:buClr>
              <a:buSzPts val="2400"/>
              <a:buAutoNum type="arabicPeriod"/>
            </a:pPr>
            <a:r>
              <a:rPr lang="en-US" sz="2400">
                <a:latin typeface="Calibri"/>
                <a:ea typeface="Calibri"/>
                <a:cs typeface="Calibri"/>
                <a:sym typeface="Calibri"/>
              </a:rPr>
              <a:t>What operating-system options are desired, or what parameter values are to be used? </a:t>
            </a:r>
            <a:endParaRPr sz="2400">
              <a:latin typeface="Calibri"/>
              <a:ea typeface="Calibri"/>
              <a:cs typeface="Calibri"/>
              <a:sym typeface="Calibri"/>
            </a:endParaRPr>
          </a:p>
        </p:txBody>
      </p:sp>
      <p:sp>
        <p:nvSpPr>
          <p:cNvPr id="934" name="Google Shape;934;p130"/>
          <p:cNvSpPr txBox="1"/>
          <p:nvPr/>
        </p:nvSpPr>
        <p:spPr>
          <a:xfrm>
            <a:off x="2803071" y="535008"/>
            <a:ext cx="9280071" cy="58907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The following kinds of information must be determined</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935" name="Google Shape;935;p13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1"/>
          <p:cNvSpPr txBox="1"/>
          <p:nvPr>
            <p:ph idx="1" type="body"/>
          </p:nvPr>
        </p:nvSpPr>
        <p:spPr>
          <a:xfrm>
            <a:off x="2514599" y="163286"/>
            <a:ext cx="9492343" cy="648788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7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System Boot</a:t>
            </a:r>
            <a:endParaRPr sz="2400">
              <a:solidFill>
                <a:srgbClr val="FF0000"/>
              </a:solidFill>
              <a:latin typeface="Calibri"/>
              <a:ea typeface="Calibri"/>
              <a:cs typeface="Calibri"/>
              <a:sym typeface="Calibri"/>
            </a:endParaRPr>
          </a:p>
          <a:p>
            <a:pPr indent="0" lvl="0" marL="0" rtl="0" algn="just">
              <a:lnSpc>
                <a:spcPct val="170000"/>
              </a:lnSpc>
              <a:spcBef>
                <a:spcPts val="1800"/>
              </a:spcBef>
              <a:spcAft>
                <a:spcPts val="0"/>
              </a:spcAft>
              <a:buClr>
                <a:schemeClr val="dk1"/>
              </a:buClr>
              <a:buSzPct val="100000"/>
              <a:buNone/>
            </a:pPr>
            <a:r>
              <a:rPr lang="en-US" sz="2400">
                <a:latin typeface="Calibri"/>
                <a:ea typeface="Calibri"/>
                <a:cs typeface="Calibri"/>
                <a:sym typeface="Calibri"/>
              </a:rPr>
              <a:t>The procedure of starting a computer by loading the kernel is known as </a:t>
            </a:r>
            <a:r>
              <a:rPr lang="en-US" sz="2400">
                <a:solidFill>
                  <a:srgbClr val="0000FF"/>
                </a:solidFill>
                <a:latin typeface="Calibri"/>
                <a:ea typeface="Calibri"/>
                <a:cs typeface="Calibri"/>
                <a:sym typeface="Calibri"/>
              </a:rPr>
              <a:t>booting</a:t>
            </a:r>
            <a:r>
              <a:rPr lang="en-US" sz="2400">
                <a:latin typeface="Calibri"/>
                <a:ea typeface="Calibri"/>
                <a:cs typeface="Calibri"/>
                <a:sym typeface="Calibri"/>
              </a:rPr>
              <a:t> the system. </a:t>
            </a:r>
            <a:endParaRPr/>
          </a:p>
          <a:p>
            <a:pPr indent="0" lvl="0" marL="0" rtl="0" algn="just">
              <a:lnSpc>
                <a:spcPct val="170000"/>
              </a:lnSpc>
              <a:spcBef>
                <a:spcPts val="1800"/>
              </a:spcBef>
              <a:spcAft>
                <a:spcPts val="0"/>
              </a:spcAft>
              <a:buClr>
                <a:schemeClr val="dk1"/>
              </a:buClr>
              <a:buSzPct val="100000"/>
              <a:buNone/>
            </a:pPr>
            <a:r>
              <a:rPr lang="en-US" sz="2400">
                <a:latin typeface="Calibri"/>
                <a:ea typeface="Calibri"/>
                <a:cs typeface="Calibri"/>
                <a:sym typeface="Calibri"/>
              </a:rPr>
              <a:t>On most computer systems, a small piece of code known as the </a:t>
            </a:r>
            <a:r>
              <a:rPr lang="en-US" sz="2400">
                <a:solidFill>
                  <a:srgbClr val="0000FF"/>
                </a:solidFill>
                <a:latin typeface="Calibri"/>
                <a:ea typeface="Calibri"/>
                <a:cs typeface="Calibri"/>
                <a:sym typeface="Calibri"/>
              </a:rPr>
              <a:t>bootstrap program</a:t>
            </a:r>
            <a:r>
              <a:rPr lang="en-US" sz="2400">
                <a:latin typeface="Calibri"/>
                <a:ea typeface="Calibri"/>
                <a:cs typeface="Calibri"/>
                <a:sym typeface="Calibri"/>
              </a:rPr>
              <a:t> or </a:t>
            </a:r>
            <a:r>
              <a:rPr lang="en-US" sz="2400">
                <a:solidFill>
                  <a:srgbClr val="0000FF"/>
                </a:solidFill>
                <a:latin typeface="Calibri"/>
                <a:ea typeface="Calibri"/>
                <a:cs typeface="Calibri"/>
                <a:sym typeface="Calibri"/>
              </a:rPr>
              <a:t>bootstrap loader</a:t>
            </a:r>
            <a:r>
              <a:rPr lang="en-US" sz="2400">
                <a:latin typeface="Calibri"/>
                <a:ea typeface="Calibri"/>
                <a:cs typeface="Calibri"/>
                <a:sym typeface="Calibri"/>
              </a:rPr>
              <a:t> locates the kernel, loads it into main memory, and starts its execution. </a:t>
            </a:r>
            <a:endParaRPr/>
          </a:p>
          <a:p>
            <a:pPr indent="0" lvl="0" marL="0" rtl="0" algn="just">
              <a:lnSpc>
                <a:spcPct val="170000"/>
              </a:lnSpc>
              <a:spcBef>
                <a:spcPts val="1800"/>
              </a:spcBef>
              <a:spcAft>
                <a:spcPts val="0"/>
              </a:spcAft>
              <a:buClr>
                <a:schemeClr val="dk1"/>
              </a:buClr>
              <a:buSzPct val="100000"/>
              <a:buNone/>
            </a:pPr>
            <a:r>
              <a:rPr lang="en-US" sz="2400">
                <a:latin typeface="Calibri"/>
                <a:ea typeface="Calibri"/>
                <a:cs typeface="Calibri"/>
                <a:sym typeface="Calibri"/>
              </a:rPr>
              <a:t>This program is in the form of ROM, because the RAM is in an unknown state at system startup.</a:t>
            </a:r>
            <a:endParaRPr/>
          </a:p>
          <a:p>
            <a:pPr indent="0" lvl="0" marL="0" rtl="0" algn="just">
              <a:lnSpc>
                <a:spcPct val="170000"/>
              </a:lnSpc>
              <a:spcBef>
                <a:spcPts val="1800"/>
              </a:spcBef>
              <a:spcAft>
                <a:spcPts val="0"/>
              </a:spcAft>
              <a:buClr>
                <a:schemeClr val="dk1"/>
              </a:buClr>
              <a:buSzPct val="100000"/>
              <a:buNone/>
            </a:pPr>
            <a:r>
              <a:rPr lang="en-US" sz="2400">
                <a:latin typeface="Calibri"/>
                <a:ea typeface="Calibri"/>
                <a:cs typeface="Calibri"/>
                <a:sym typeface="Calibri"/>
              </a:rPr>
              <a:t>ROM is convenient because it needs no initialization and cannot be infected by a computer  virus.</a:t>
            </a:r>
            <a:endParaRPr/>
          </a:p>
          <a:p>
            <a:pPr indent="0" lvl="0" marL="0" rtl="0" algn="l">
              <a:lnSpc>
                <a:spcPct val="90000"/>
              </a:lnSpc>
              <a:spcBef>
                <a:spcPts val="1800"/>
              </a:spcBef>
              <a:spcAft>
                <a:spcPts val="0"/>
              </a:spcAft>
              <a:buClr>
                <a:schemeClr val="dk1"/>
              </a:buClr>
              <a:buSzPct val="100000"/>
              <a:buNone/>
            </a:pPr>
            <a:r>
              <a:t/>
            </a:r>
            <a:endParaRPr/>
          </a:p>
        </p:txBody>
      </p:sp>
      <p:sp>
        <p:nvSpPr>
          <p:cNvPr id="941" name="Google Shape;941;p13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2"/>
          <p:cNvSpPr txBox="1"/>
          <p:nvPr>
            <p:ph idx="1" type="body"/>
          </p:nvPr>
        </p:nvSpPr>
        <p:spPr>
          <a:xfrm>
            <a:off x="2569029" y="195943"/>
            <a:ext cx="9503228" cy="65532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When the full bootstrap program has been loaded, it can traverse the file system to find the OS kernel, load it into memory, and start its execution.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It is only at this point that the system is said to be running.</a:t>
            </a:r>
            <a:endParaRPr/>
          </a:p>
          <a:p>
            <a:pPr indent="0" lvl="0" marL="0" rtl="0" algn="ctr">
              <a:lnSpc>
                <a:spcPct val="150000"/>
              </a:lnSpc>
              <a:spcBef>
                <a:spcPts val="1000"/>
              </a:spcBef>
              <a:spcAft>
                <a:spcPts val="0"/>
              </a:spcAft>
              <a:buClr>
                <a:srgbClr val="FF0000"/>
              </a:buClr>
              <a:buSzPts val="2400"/>
              <a:buNone/>
            </a:pPr>
            <a:r>
              <a:rPr b="1" lang="en-US" sz="2400">
                <a:solidFill>
                  <a:srgbClr val="FF0000"/>
                </a:solidFill>
                <a:latin typeface="Calibri"/>
                <a:ea typeface="Calibri"/>
                <a:cs typeface="Calibri"/>
                <a:sym typeface="Calibri"/>
              </a:rPr>
              <a:t>Process and threads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a:t>
            </a:r>
            <a:r>
              <a:rPr lang="en-US" sz="2400">
                <a:solidFill>
                  <a:srgbClr val="0000FF"/>
                </a:solidFill>
                <a:latin typeface="Calibri"/>
                <a:ea typeface="Calibri"/>
                <a:cs typeface="Calibri"/>
                <a:sym typeface="Calibri"/>
              </a:rPr>
              <a:t>process </a:t>
            </a:r>
            <a:r>
              <a:rPr lang="en-US" sz="2400">
                <a:latin typeface="Calibri"/>
                <a:ea typeface="Calibri"/>
                <a:cs typeface="Calibri"/>
                <a:sym typeface="Calibri"/>
              </a:rPr>
              <a:t>can be thought of as s process in execution.</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a:t>
            </a:r>
            <a:r>
              <a:rPr lang="en-US" sz="2400">
                <a:solidFill>
                  <a:srgbClr val="0000FF"/>
                </a:solidFill>
                <a:latin typeface="Calibri"/>
                <a:ea typeface="Calibri"/>
                <a:cs typeface="Calibri"/>
                <a:sym typeface="Calibri"/>
              </a:rPr>
              <a:t>thread</a:t>
            </a:r>
            <a:r>
              <a:rPr lang="en-US" sz="2400">
                <a:latin typeface="Calibri"/>
                <a:ea typeface="Calibri"/>
                <a:cs typeface="Calibri"/>
                <a:sym typeface="Calibri"/>
              </a:rPr>
              <a:t> is the unit of execution within a process.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Process can have one or more threads. </a:t>
            </a:r>
            <a:endParaRPr/>
          </a:p>
        </p:txBody>
      </p:sp>
      <p:sp>
        <p:nvSpPr>
          <p:cNvPr id="947" name="Google Shape;947;p13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33"/>
          <p:cNvSpPr txBox="1"/>
          <p:nvPr>
            <p:ph idx="1" type="body"/>
          </p:nvPr>
        </p:nvSpPr>
        <p:spPr>
          <a:xfrm>
            <a:off x="2558143" y="152400"/>
            <a:ext cx="9514114" cy="6553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5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The Process</a:t>
            </a:r>
            <a:endParaRPr b="1"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A process is a program in execution.</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 A </a:t>
            </a:r>
            <a:r>
              <a:rPr lang="en-US" sz="2400">
                <a:solidFill>
                  <a:srgbClr val="0000FF"/>
                </a:solidFill>
                <a:latin typeface="Calibri"/>
                <a:ea typeface="Calibri"/>
                <a:cs typeface="Calibri"/>
                <a:sym typeface="Calibri"/>
              </a:rPr>
              <a:t>process i</a:t>
            </a:r>
            <a:r>
              <a:rPr lang="en-US" sz="2400">
                <a:latin typeface="Calibri"/>
                <a:ea typeface="Calibri"/>
                <a:cs typeface="Calibri"/>
                <a:sym typeface="Calibri"/>
              </a:rPr>
              <a:t>s more than the </a:t>
            </a:r>
            <a:r>
              <a:rPr lang="en-US" sz="2400">
                <a:solidFill>
                  <a:srgbClr val="0000FF"/>
                </a:solidFill>
                <a:latin typeface="Calibri"/>
                <a:ea typeface="Calibri"/>
                <a:cs typeface="Calibri"/>
                <a:sym typeface="Calibri"/>
              </a:rPr>
              <a:t>program code</a:t>
            </a:r>
            <a:r>
              <a:rPr lang="en-US" sz="2400">
                <a:latin typeface="Calibri"/>
                <a:ea typeface="Calibri"/>
                <a:cs typeface="Calibri"/>
                <a:sym typeface="Calibri"/>
              </a:rPr>
              <a:t>, which is sometimes known as the </a:t>
            </a:r>
            <a:r>
              <a:rPr lang="en-US" sz="2400">
                <a:solidFill>
                  <a:srgbClr val="0000FF"/>
                </a:solidFill>
                <a:latin typeface="Calibri"/>
                <a:ea typeface="Calibri"/>
                <a:cs typeface="Calibri"/>
                <a:sym typeface="Calibri"/>
              </a:rPr>
              <a:t>text section.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It also </a:t>
            </a:r>
            <a:r>
              <a:rPr lang="en-US" sz="2400">
                <a:solidFill>
                  <a:srgbClr val="0000FF"/>
                </a:solidFill>
                <a:latin typeface="Calibri"/>
                <a:ea typeface="Calibri"/>
                <a:cs typeface="Calibri"/>
                <a:sym typeface="Calibri"/>
              </a:rPr>
              <a:t>includes </a:t>
            </a:r>
            <a:r>
              <a:rPr lang="en-US" sz="2400">
                <a:latin typeface="Calibri"/>
                <a:ea typeface="Calibri"/>
                <a:cs typeface="Calibri"/>
                <a:sym typeface="Calibri"/>
              </a:rPr>
              <a:t>the </a:t>
            </a:r>
            <a:r>
              <a:rPr lang="en-US" sz="2400">
                <a:solidFill>
                  <a:srgbClr val="0000FF"/>
                </a:solidFill>
                <a:latin typeface="Calibri"/>
                <a:ea typeface="Calibri"/>
                <a:cs typeface="Calibri"/>
                <a:sym typeface="Calibri"/>
              </a:rPr>
              <a:t>current activity</a:t>
            </a:r>
            <a:r>
              <a:rPr lang="en-US" sz="2400">
                <a:latin typeface="Calibri"/>
                <a:ea typeface="Calibri"/>
                <a:cs typeface="Calibri"/>
                <a:sym typeface="Calibri"/>
              </a:rPr>
              <a:t>, as represented by the </a:t>
            </a:r>
            <a:r>
              <a:rPr lang="en-US" sz="2400">
                <a:solidFill>
                  <a:srgbClr val="0000FF"/>
                </a:solidFill>
                <a:latin typeface="Calibri"/>
                <a:ea typeface="Calibri"/>
                <a:cs typeface="Calibri"/>
                <a:sym typeface="Calibri"/>
              </a:rPr>
              <a:t>value</a:t>
            </a:r>
            <a:r>
              <a:rPr lang="en-US" sz="2400">
                <a:latin typeface="Calibri"/>
                <a:ea typeface="Calibri"/>
                <a:cs typeface="Calibri"/>
                <a:sym typeface="Calibri"/>
              </a:rPr>
              <a:t> of the </a:t>
            </a:r>
            <a:r>
              <a:rPr lang="en-US" sz="2400">
                <a:solidFill>
                  <a:srgbClr val="0000FF"/>
                </a:solidFill>
                <a:latin typeface="Calibri"/>
                <a:ea typeface="Calibri"/>
                <a:cs typeface="Calibri"/>
                <a:sym typeface="Calibri"/>
              </a:rPr>
              <a:t>program counter</a:t>
            </a:r>
            <a:r>
              <a:rPr lang="en-US" sz="2400">
                <a:latin typeface="Calibri"/>
                <a:ea typeface="Calibri"/>
                <a:cs typeface="Calibri"/>
                <a:sym typeface="Calibri"/>
              </a:rPr>
              <a:t> and the </a:t>
            </a:r>
            <a:r>
              <a:rPr lang="en-US" sz="2400">
                <a:solidFill>
                  <a:srgbClr val="0000FF"/>
                </a:solidFill>
                <a:latin typeface="Calibri"/>
                <a:ea typeface="Calibri"/>
                <a:cs typeface="Calibri"/>
                <a:sym typeface="Calibri"/>
              </a:rPr>
              <a:t>contents of the processor's registers.</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 A </a:t>
            </a:r>
            <a:r>
              <a:rPr lang="en-US" sz="2400">
                <a:solidFill>
                  <a:srgbClr val="0000FF"/>
                </a:solidFill>
                <a:latin typeface="Calibri"/>
                <a:ea typeface="Calibri"/>
                <a:cs typeface="Calibri"/>
                <a:sym typeface="Calibri"/>
              </a:rPr>
              <a:t>process</a:t>
            </a:r>
            <a:r>
              <a:rPr lang="en-US" sz="2400">
                <a:latin typeface="Calibri"/>
                <a:ea typeface="Calibri"/>
                <a:cs typeface="Calibri"/>
                <a:sym typeface="Calibri"/>
              </a:rPr>
              <a:t> generally also </a:t>
            </a:r>
            <a:r>
              <a:rPr lang="en-US" sz="2400">
                <a:solidFill>
                  <a:srgbClr val="0000FF"/>
                </a:solidFill>
                <a:latin typeface="Calibri"/>
                <a:ea typeface="Calibri"/>
                <a:cs typeface="Calibri"/>
                <a:sym typeface="Calibri"/>
              </a:rPr>
              <a:t>includes</a:t>
            </a:r>
            <a:r>
              <a:rPr lang="en-US" sz="2400">
                <a:latin typeface="Calibri"/>
                <a:ea typeface="Calibri"/>
                <a:cs typeface="Calibri"/>
                <a:sym typeface="Calibri"/>
              </a:rPr>
              <a:t> the </a:t>
            </a:r>
            <a:r>
              <a:rPr lang="en-US" sz="2400">
                <a:solidFill>
                  <a:srgbClr val="0000FF"/>
                </a:solidFill>
                <a:latin typeface="Calibri"/>
                <a:ea typeface="Calibri"/>
                <a:cs typeface="Calibri"/>
                <a:sym typeface="Calibri"/>
              </a:rPr>
              <a:t>process stack</a:t>
            </a:r>
            <a:r>
              <a:rPr lang="en-US" sz="2400">
                <a:latin typeface="Calibri"/>
                <a:ea typeface="Calibri"/>
                <a:cs typeface="Calibri"/>
                <a:sym typeface="Calibri"/>
              </a:rPr>
              <a:t>, which contains </a:t>
            </a:r>
            <a:r>
              <a:rPr lang="en-US" sz="2400">
                <a:solidFill>
                  <a:srgbClr val="0000FF"/>
                </a:solidFill>
                <a:latin typeface="Calibri"/>
                <a:ea typeface="Calibri"/>
                <a:cs typeface="Calibri"/>
                <a:sym typeface="Calibri"/>
              </a:rPr>
              <a:t>temporary data</a:t>
            </a:r>
            <a:r>
              <a:rPr lang="en-US" sz="2400">
                <a:latin typeface="Calibri"/>
                <a:ea typeface="Calibri"/>
                <a:cs typeface="Calibri"/>
                <a:sym typeface="Calibri"/>
              </a:rPr>
              <a:t> (such as function parameters, return addresses, and local variables), and a </a:t>
            </a:r>
            <a:r>
              <a:rPr lang="en-US" sz="2400">
                <a:solidFill>
                  <a:srgbClr val="0000FF"/>
                </a:solidFill>
                <a:latin typeface="Calibri"/>
                <a:ea typeface="Calibri"/>
                <a:cs typeface="Calibri"/>
                <a:sym typeface="Calibri"/>
              </a:rPr>
              <a:t>data section</a:t>
            </a:r>
            <a:r>
              <a:rPr lang="en-US" sz="2400">
                <a:latin typeface="Calibri"/>
                <a:ea typeface="Calibri"/>
                <a:cs typeface="Calibri"/>
                <a:sym typeface="Calibri"/>
              </a:rPr>
              <a:t>, which contains </a:t>
            </a:r>
            <a:r>
              <a:rPr lang="en-US" sz="2400">
                <a:solidFill>
                  <a:srgbClr val="0000FF"/>
                </a:solidFill>
                <a:latin typeface="Calibri"/>
                <a:ea typeface="Calibri"/>
                <a:cs typeface="Calibri"/>
                <a:sym typeface="Calibri"/>
              </a:rPr>
              <a:t>global variables.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A </a:t>
            </a:r>
            <a:r>
              <a:rPr lang="en-US" sz="2400">
                <a:solidFill>
                  <a:srgbClr val="0000FF"/>
                </a:solidFill>
                <a:latin typeface="Calibri"/>
                <a:ea typeface="Calibri"/>
                <a:cs typeface="Calibri"/>
                <a:sym typeface="Calibri"/>
              </a:rPr>
              <a:t>process </a:t>
            </a:r>
            <a:r>
              <a:rPr lang="en-US" sz="2400">
                <a:latin typeface="Calibri"/>
                <a:ea typeface="Calibri"/>
                <a:cs typeface="Calibri"/>
                <a:sym typeface="Calibri"/>
              </a:rPr>
              <a:t>may also include a </a:t>
            </a:r>
            <a:r>
              <a:rPr lang="en-US" sz="2400">
                <a:solidFill>
                  <a:srgbClr val="0000FF"/>
                </a:solidFill>
                <a:latin typeface="Calibri"/>
                <a:ea typeface="Calibri"/>
                <a:cs typeface="Calibri"/>
                <a:sym typeface="Calibri"/>
              </a:rPr>
              <a:t>heap</a:t>
            </a:r>
            <a:r>
              <a:rPr lang="en-US" sz="2400">
                <a:latin typeface="Calibri"/>
                <a:ea typeface="Calibri"/>
                <a:cs typeface="Calibri"/>
                <a:sym typeface="Calibri"/>
              </a:rPr>
              <a:t>, which is </a:t>
            </a:r>
            <a:r>
              <a:rPr lang="en-US" sz="2400">
                <a:solidFill>
                  <a:srgbClr val="0000FF"/>
                </a:solidFill>
                <a:latin typeface="Calibri"/>
                <a:ea typeface="Calibri"/>
                <a:cs typeface="Calibri"/>
                <a:sym typeface="Calibri"/>
              </a:rPr>
              <a:t>memory </a:t>
            </a:r>
            <a:r>
              <a:rPr lang="en-US" sz="2400">
                <a:latin typeface="Calibri"/>
                <a:ea typeface="Calibri"/>
                <a:cs typeface="Calibri"/>
                <a:sym typeface="Calibri"/>
              </a:rPr>
              <a:t>that is </a:t>
            </a:r>
            <a:r>
              <a:rPr lang="en-US" sz="2400">
                <a:solidFill>
                  <a:srgbClr val="0000FF"/>
                </a:solidFill>
                <a:latin typeface="Calibri"/>
                <a:ea typeface="Calibri"/>
                <a:cs typeface="Calibri"/>
                <a:sym typeface="Calibri"/>
              </a:rPr>
              <a:t>dynamically allocated </a:t>
            </a:r>
            <a:r>
              <a:rPr lang="en-US" sz="2400">
                <a:latin typeface="Calibri"/>
                <a:ea typeface="Calibri"/>
                <a:cs typeface="Calibri"/>
                <a:sym typeface="Calibri"/>
              </a:rPr>
              <a:t>during </a:t>
            </a:r>
            <a:r>
              <a:rPr lang="en-US" sz="2400">
                <a:solidFill>
                  <a:srgbClr val="0000FF"/>
                </a:solidFill>
                <a:latin typeface="Calibri"/>
                <a:ea typeface="Calibri"/>
                <a:cs typeface="Calibri"/>
                <a:sym typeface="Calibri"/>
              </a:rPr>
              <a:t>process run time</a:t>
            </a:r>
            <a:r>
              <a:rPr lang="en-US" sz="2400">
                <a:latin typeface="Calibri"/>
                <a:ea typeface="Calibri"/>
                <a:cs typeface="Calibri"/>
                <a:sym typeface="Calibri"/>
              </a:rPr>
              <a:t>. The structure of a process in memory is shown in Figure.</a:t>
            </a:r>
            <a:endParaRPr sz="2400"/>
          </a:p>
        </p:txBody>
      </p:sp>
      <p:sp>
        <p:nvSpPr>
          <p:cNvPr id="954" name="Google Shape;954;p13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34"/>
          <p:cNvPicPr preferRelativeResize="0"/>
          <p:nvPr>
            <p:ph idx="1" type="body"/>
          </p:nvPr>
        </p:nvPicPr>
        <p:blipFill rotWithShape="1">
          <a:blip r:embed="rId3">
            <a:alphaModFix/>
          </a:blip>
          <a:srcRect b="0" l="0" r="0" t="0"/>
          <a:stretch/>
        </p:blipFill>
        <p:spPr>
          <a:xfrm>
            <a:off x="5170715" y="685800"/>
            <a:ext cx="4212772" cy="4142817"/>
          </a:xfrm>
          <a:prstGeom prst="rect">
            <a:avLst/>
          </a:prstGeom>
          <a:noFill/>
          <a:ln>
            <a:noFill/>
          </a:ln>
        </p:spPr>
      </p:pic>
      <p:sp>
        <p:nvSpPr>
          <p:cNvPr id="960" name="Google Shape;960;p134"/>
          <p:cNvSpPr txBox="1"/>
          <p:nvPr/>
        </p:nvSpPr>
        <p:spPr>
          <a:xfrm>
            <a:off x="6188530" y="5241862"/>
            <a:ext cx="6106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Process in memory.</a:t>
            </a:r>
            <a:endParaRPr sz="2400">
              <a:solidFill>
                <a:schemeClr val="dk1"/>
              </a:solidFill>
              <a:latin typeface="Calibri"/>
              <a:ea typeface="Calibri"/>
              <a:cs typeface="Calibri"/>
              <a:sym typeface="Calibri"/>
            </a:endParaRPr>
          </a:p>
        </p:txBody>
      </p:sp>
      <p:sp>
        <p:nvSpPr>
          <p:cNvPr id="961" name="Google Shape;961;p13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5"/>
          <p:cNvSpPr txBox="1"/>
          <p:nvPr>
            <p:ph idx="1" type="body"/>
          </p:nvPr>
        </p:nvSpPr>
        <p:spPr>
          <a:xfrm>
            <a:off x="2558143" y="152400"/>
            <a:ext cx="9514114" cy="6553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60000"/>
              </a:lnSpc>
              <a:spcBef>
                <a:spcPts val="0"/>
              </a:spcBef>
              <a:spcAft>
                <a:spcPts val="0"/>
              </a:spcAft>
              <a:buClr>
                <a:srgbClr val="FF0000"/>
              </a:buClr>
              <a:buSzPct val="100000"/>
              <a:buNone/>
            </a:pPr>
            <a:r>
              <a:rPr b="1" lang="en-US" sz="3100">
                <a:solidFill>
                  <a:srgbClr val="FF0000"/>
                </a:solidFill>
                <a:latin typeface="Calibri"/>
                <a:ea typeface="Calibri"/>
                <a:cs typeface="Calibri"/>
                <a:sym typeface="Calibri"/>
              </a:rPr>
              <a:t>Process State</a:t>
            </a:r>
            <a:endParaRPr sz="3100">
              <a:solidFill>
                <a:srgbClr val="FF0000"/>
              </a:solidFill>
              <a:latin typeface="Calibri"/>
              <a:ea typeface="Calibri"/>
              <a:cs typeface="Calibri"/>
              <a:sym typeface="Calibri"/>
            </a:endParaRPr>
          </a:p>
          <a:p>
            <a:pPr indent="0" lvl="0" marL="0" rtl="0" algn="just">
              <a:lnSpc>
                <a:spcPct val="160000"/>
              </a:lnSpc>
              <a:spcBef>
                <a:spcPts val="1800"/>
              </a:spcBef>
              <a:spcAft>
                <a:spcPts val="0"/>
              </a:spcAft>
              <a:buClr>
                <a:schemeClr val="dk1"/>
              </a:buClr>
              <a:buSzPct val="100000"/>
              <a:buNone/>
            </a:pPr>
            <a:r>
              <a:rPr lang="en-US" sz="2900">
                <a:latin typeface="Calibri"/>
                <a:ea typeface="Calibri"/>
                <a:cs typeface="Calibri"/>
                <a:sym typeface="Calibri"/>
              </a:rPr>
              <a:t>As a process executes, it changes state. </a:t>
            </a:r>
            <a:endParaRPr/>
          </a:p>
          <a:p>
            <a:pPr indent="0" lvl="0" marL="0" rtl="0" algn="just">
              <a:lnSpc>
                <a:spcPct val="160000"/>
              </a:lnSpc>
              <a:spcBef>
                <a:spcPts val="1800"/>
              </a:spcBef>
              <a:spcAft>
                <a:spcPts val="0"/>
              </a:spcAft>
              <a:buClr>
                <a:schemeClr val="dk1"/>
              </a:buClr>
              <a:buSzPct val="100000"/>
              <a:buNone/>
            </a:pPr>
            <a:r>
              <a:rPr lang="en-US" sz="2900">
                <a:latin typeface="Calibri"/>
                <a:ea typeface="Calibri"/>
                <a:cs typeface="Calibri"/>
                <a:sym typeface="Calibri"/>
              </a:rPr>
              <a:t>The </a:t>
            </a:r>
            <a:r>
              <a:rPr lang="en-US" sz="2900">
                <a:solidFill>
                  <a:srgbClr val="0000FF"/>
                </a:solidFill>
                <a:latin typeface="Calibri"/>
                <a:ea typeface="Calibri"/>
                <a:cs typeface="Calibri"/>
                <a:sym typeface="Calibri"/>
              </a:rPr>
              <a:t>state of a process </a:t>
            </a:r>
            <a:r>
              <a:rPr lang="en-US" sz="2900">
                <a:latin typeface="Calibri"/>
                <a:ea typeface="Calibri"/>
                <a:cs typeface="Calibri"/>
                <a:sym typeface="Calibri"/>
              </a:rPr>
              <a:t>is defined in part by the </a:t>
            </a:r>
            <a:r>
              <a:rPr lang="en-US" sz="2900">
                <a:solidFill>
                  <a:srgbClr val="0000FF"/>
                </a:solidFill>
                <a:latin typeface="Calibri"/>
                <a:ea typeface="Calibri"/>
                <a:cs typeface="Calibri"/>
                <a:sym typeface="Calibri"/>
              </a:rPr>
              <a:t>current activity </a:t>
            </a:r>
            <a:r>
              <a:rPr lang="en-US" sz="2900">
                <a:latin typeface="Calibri"/>
                <a:ea typeface="Calibri"/>
                <a:cs typeface="Calibri"/>
                <a:sym typeface="Calibri"/>
              </a:rPr>
              <a:t>of that process. </a:t>
            </a:r>
            <a:endParaRPr/>
          </a:p>
          <a:p>
            <a:pPr indent="0" lvl="0" marL="0" rtl="0" algn="just">
              <a:lnSpc>
                <a:spcPct val="160000"/>
              </a:lnSpc>
              <a:spcBef>
                <a:spcPts val="1800"/>
              </a:spcBef>
              <a:spcAft>
                <a:spcPts val="0"/>
              </a:spcAft>
              <a:buClr>
                <a:schemeClr val="dk1"/>
              </a:buClr>
              <a:buSzPct val="100000"/>
              <a:buNone/>
            </a:pPr>
            <a:r>
              <a:rPr lang="en-US" sz="2900">
                <a:latin typeface="Calibri"/>
                <a:ea typeface="Calibri"/>
                <a:cs typeface="Calibri"/>
                <a:sym typeface="Calibri"/>
              </a:rPr>
              <a:t>Each process may be in one of the following states:</a:t>
            </a:r>
            <a:endParaRPr sz="2900">
              <a:latin typeface="Calibri"/>
              <a:ea typeface="Calibri"/>
              <a:cs typeface="Calibri"/>
              <a:sym typeface="Calibri"/>
            </a:endParaRPr>
          </a:p>
          <a:p>
            <a:pPr indent="0" lvl="0" marL="0" rtl="0" algn="just">
              <a:lnSpc>
                <a:spcPct val="160000"/>
              </a:lnSpc>
              <a:spcBef>
                <a:spcPts val="1800"/>
              </a:spcBef>
              <a:spcAft>
                <a:spcPts val="0"/>
              </a:spcAft>
              <a:buClr>
                <a:srgbClr val="000000"/>
              </a:buClr>
              <a:buSzPct val="100000"/>
              <a:buNone/>
            </a:pPr>
            <a:r>
              <a:rPr b="1" lang="en-US" sz="2900">
                <a:solidFill>
                  <a:srgbClr val="000000"/>
                </a:solidFill>
                <a:latin typeface="Calibri"/>
                <a:ea typeface="Calibri"/>
                <a:cs typeface="Calibri"/>
                <a:sym typeface="Calibri"/>
              </a:rPr>
              <a:t>New</a:t>
            </a:r>
            <a:r>
              <a:rPr lang="en-US" sz="2900">
                <a:solidFill>
                  <a:srgbClr val="000000"/>
                </a:solidFill>
                <a:latin typeface="Calibri"/>
                <a:ea typeface="Calibri"/>
                <a:cs typeface="Calibri"/>
                <a:sym typeface="Calibri"/>
              </a:rPr>
              <a:t>. The process is being created.</a:t>
            </a:r>
            <a:endParaRPr sz="2900">
              <a:solidFill>
                <a:srgbClr val="000000"/>
              </a:solidFill>
              <a:latin typeface="Calibri"/>
              <a:ea typeface="Calibri"/>
              <a:cs typeface="Calibri"/>
              <a:sym typeface="Calibri"/>
            </a:endParaRPr>
          </a:p>
          <a:p>
            <a:pPr indent="0" lvl="0" marL="0" rtl="0" algn="just">
              <a:lnSpc>
                <a:spcPct val="160000"/>
              </a:lnSpc>
              <a:spcBef>
                <a:spcPts val="1000"/>
              </a:spcBef>
              <a:spcAft>
                <a:spcPts val="0"/>
              </a:spcAft>
              <a:buClr>
                <a:srgbClr val="000000"/>
              </a:buClr>
              <a:buSzPct val="100000"/>
              <a:buNone/>
            </a:pPr>
            <a:r>
              <a:rPr b="1" lang="en-US" sz="2900">
                <a:solidFill>
                  <a:srgbClr val="000000"/>
                </a:solidFill>
                <a:latin typeface="Calibri"/>
                <a:ea typeface="Calibri"/>
                <a:cs typeface="Calibri"/>
                <a:sym typeface="Calibri"/>
              </a:rPr>
              <a:t>Running</a:t>
            </a:r>
            <a:r>
              <a:rPr lang="en-US" sz="2900">
                <a:solidFill>
                  <a:srgbClr val="000000"/>
                </a:solidFill>
                <a:latin typeface="Calibri"/>
                <a:ea typeface="Calibri"/>
                <a:cs typeface="Calibri"/>
                <a:sym typeface="Calibri"/>
              </a:rPr>
              <a:t>. Instructions are being executed.</a:t>
            </a:r>
            <a:endParaRPr sz="2900">
              <a:solidFill>
                <a:srgbClr val="000000"/>
              </a:solidFill>
              <a:latin typeface="Calibri"/>
              <a:ea typeface="Calibri"/>
              <a:cs typeface="Calibri"/>
              <a:sym typeface="Calibri"/>
            </a:endParaRPr>
          </a:p>
          <a:p>
            <a:pPr indent="0" lvl="0" marL="0" rtl="0" algn="just">
              <a:lnSpc>
                <a:spcPct val="160000"/>
              </a:lnSpc>
              <a:spcBef>
                <a:spcPts val="1015"/>
              </a:spcBef>
              <a:spcAft>
                <a:spcPts val="0"/>
              </a:spcAft>
              <a:buClr>
                <a:srgbClr val="000000"/>
              </a:buClr>
              <a:buSzPct val="100000"/>
              <a:buNone/>
            </a:pPr>
            <a:r>
              <a:rPr b="1" lang="en-US" sz="2900">
                <a:solidFill>
                  <a:srgbClr val="000000"/>
                </a:solidFill>
                <a:latin typeface="Calibri"/>
                <a:ea typeface="Calibri"/>
                <a:cs typeface="Calibri"/>
                <a:sym typeface="Calibri"/>
              </a:rPr>
              <a:t>Waiting</a:t>
            </a:r>
            <a:r>
              <a:rPr lang="en-US" sz="2900">
                <a:solidFill>
                  <a:srgbClr val="000000"/>
                </a:solidFill>
                <a:latin typeface="Calibri"/>
                <a:ea typeface="Calibri"/>
                <a:cs typeface="Calibri"/>
                <a:sym typeface="Calibri"/>
              </a:rPr>
              <a:t>. The process is waiting for some event to occur (such as an I/O completion or reception of a signal).</a:t>
            </a:r>
            <a:endParaRPr sz="2900">
              <a:solidFill>
                <a:srgbClr val="000000"/>
              </a:solidFill>
              <a:latin typeface="Calibri"/>
              <a:ea typeface="Calibri"/>
              <a:cs typeface="Calibri"/>
              <a:sym typeface="Calibri"/>
            </a:endParaRPr>
          </a:p>
          <a:p>
            <a:pPr indent="0" lvl="0" marL="0" rtl="0" algn="just">
              <a:lnSpc>
                <a:spcPct val="160000"/>
              </a:lnSpc>
              <a:spcBef>
                <a:spcPts val="1000"/>
              </a:spcBef>
              <a:spcAft>
                <a:spcPts val="0"/>
              </a:spcAft>
              <a:buClr>
                <a:srgbClr val="000000"/>
              </a:buClr>
              <a:buSzPct val="100000"/>
              <a:buNone/>
            </a:pPr>
            <a:r>
              <a:rPr b="1" lang="en-US" sz="2900">
                <a:solidFill>
                  <a:srgbClr val="000000"/>
                </a:solidFill>
                <a:latin typeface="Calibri"/>
                <a:ea typeface="Calibri"/>
                <a:cs typeface="Calibri"/>
                <a:sym typeface="Calibri"/>
              </a:rPr>
              <a:t>Ready</a:t>
            </a:r>
            <a:r>
              <a:rPr lang="en-US" sz="2900">
                <a:solidFill>
                  <a:srgbClr val="000000"/>
                </a:solidFill>
                <a:latin typeface="Calibri"/>
                <a:ea typeface="Calibri"/>
                <a:cs typeface="Calibri"/>
                <a:sym typeface="Calibri"/>
              </a:rPr>
              <a:t>. The process is waiting to be assigned to a processor.</a:t>
            </a:r>
            <a:endParaRPr sz="2900">
              <a:solidFill>
                <a:srgbClr val="000000"/>
              </a:solidFill>
              <a:latin typeface="Calibri"/>
              <a:ea typeface="Calibri"/>
              <a:cs typeface="Calibri"/>
              <a:sym typeface="Calibri"/>
            </a:endParaRPr>
          </a:p>
          <a:p>
            <a:pPr indent="0" lvl="0" marL="0" rtl="0" algn="just">
              <a:lnSpc>
                <a:spcPct val="160000"/>
              </a:lnSpc>
              <a:spcBef>
                <a:spcPts val="1000"/>
              </a:spcBef>
              <a:spcAft>
                <a:spcPts val="0"/>
              </a:spcAft>
              <a:buClr>
                <a:srgbClr val="000000"/>
              </a:buClr>
              <a:buSzPct val="100000"/>
              <a:buNone/>
            </a:pPr>
            <a:r>
              <a:rPr b="1" lang="en-US" sz="2900">
                <a:solidFill>
                  <a:srgbClr val="000000"/>
                </a:solidFill>
                <a:latin typeface="Calibri"/>
                <a:ea typeface="Calibri"/>
                <a:cs typeface="Calibri"/>
                <a:sym typeface="Calibri"/>
              </a:rPr>
              <a:t>Terminated</a:t>
            </a:r>
            <a:r>
              <a:rPr lang="en-US" sz="2900">
                <a:solidFill>
                  <a:srgbClr val="000000"/>
                </a:solidFill>
                <a:latin typeface="Calibri"/>
                <a:ea typeface="Calibri"/>
                <a:cs typeface="Calibri"/>
                <a:sym typeface="Calibri"/>
              </a:rPr>
              <a:t>. The process has finished execution.</a:t>
            </a:r>
            <a:endParaRPr sz="2900">
              <a:solidFill>
                <a:srgbClr val="000000"/>
              </a:solidFill>
              <a:latin typeface="Calibri"/>
              <a:ea typeface="Calibri"/>
              <a:cs typeface="Calibri"/>
              <a:sym typeface="Calibri"/>
            </a:endParaRPr>
          </a:p>
          <a:p>
            <a:pPr indent="-90804" lvl="0" marL="228600" rtl="0" algn="l">
              <a:lnSpc>
                <a:spcPct val="90000"/>
              </a:lnSpc>
              <a:spcBef>
                <a:spcPts val="1015"/>
              </a:spcBef>
              <a:spcAft>
                <a:spcPts val="0"/>
              </a:spcAft>
              <a:buClr>
                <a:schemeClr val="dk1"/>
              </a:buClr>
              <a:buSzPct val="100000"/>
              <a:buNone/>
            </a:pPr>
            <a:r>
              <a:t/>
            </a:r>
            <a:endParaRPr/>
          </a:p>
        </p:txBody>
      </p:sp>
      <p:sp>
        <p:nvSpPr>
          <p:cNvPr id="967" name="Google Shape;967;p13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6"/>
          <p:cNvSpPr txBox="1"/>
          <p:nvPr/>
        </p:nvSpPr>
        <p:spPr>
          <a:xfrm>
            <a:off x="4011387" y="4779290"/>
            <a:ext cx="6106884"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 Diagram of process states.</a:t>
            </a:r>
            <a:endParaRPr sz="2000">
              <a:solidFill>
                <a:schemeClr val="dk1"/>
              </a:solidFill>
              <a:latin typeface="Calibri"/>
              <a:ea typeface="Calibri"/>
              <a:cs typeface="Calibri"/>
              <a:sym typeface="Calibri"/>
            </a:endParaRPr>
          </a:p>
        </p:txBody>
      </p:sp>
      <p:pic>
        <p:nvPicPr>
          <p:cNvPr id="973" name="Google Shape;973;p136"/>
          <p:cNvPicPr preferRelativeResize="0"/>
          <p:nvPr/>
        </p:nvPicPr>
        <p:blipFill rotWithShape="1">
          <a:blip r:embed="rId3">
            <a:alphaModFix/>
          </a:blip>
          <a:srcRect b="0" l="0" r="0" t="0"/>
          <a:stretch/>
        </p:blipFill>
        <p:spPr>
          <a:xfrm>
            <a:off x="3222171" y="674914"/>
            <a:ext cx="7881258" cy="4104376"/>
          </a:xfrm>
          <a:prstGeom prst="rect">
            <a:avLst/>
          </a:prstGeom>
          <a:noFill/>
          <a:ln>
            <a:noFill/>
          </a:ln>
        </p:spPr>
      </p:pic>
      <p:sp>
        <p:nvSpPr>
          <p:cNvPr id="974" name="Google Shape;974;p136"/>
          <p:cNvSpPr txBox="1"/>
          <p:nvPr/>
        </p:nvSpPr>
        <p:spPr>
          <a:xfrm>
            <a:off x="524064" y="3920420"/>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7"/>
          <p:cNvSpPr txBox="1"/>
          <p:nvPr>
            <p:ph idx="1" type="body"/>
          </p:nvPr>
        </p:nvSpPr>
        <p:spPr>
          <a:xfrm>
            <a:off x="2558143" y="152400"/>
            <a:ext cx="9514114" cy="65532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Process Control Block</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Each process is represented in the operating system by a </a:t>
            </a:r>
            <a:r>
              <a:rPr lang="en-US" sz="2000">
                <a:solidFill>
                  <a:srgbClr val="0000FF"/>
                </a:solidFill>
                <a:latin typeface="Calibri"/>
                <a:ea typeface="Calibri"/>
                <a:cs typeface="Calibri"/>
                <a:sym typeface="Calibri"/>
              </a:rPr>
              <a:t>process control block (PCB) </a:t>
            </a:r>
            <a:r>
              <a:rPr lang="en-US" sz="2000">
                <a:latin typeface="Calibri"/>
                <a:ea typeface="Calibri"/>
                <a:cs typeface="Calibri"/>
                <a:sym typeface="Calibri"/>
              </a:rPr>
              <a:t>also called a </a:t>
            </a:r>
            <a:r>
              <a:rPr lang="en-US" sz="2000">
                <a:solidFill>
                  <a:srgbClr val="0000FF"/>
                </a:solidFill>
                <a:latin typeface="Calibri"/>
                <a:ea typeface="Calibri"/>
                <a:cs typeface="Calibri"/>
                <a:sym typeface="Calibri"/>
              </a:rPr>
              <a:t>task control block</a:t>
            </a:r>
            <a:r>
              <a:rPr lang="en-US" sz="2000">
                <a:latin typeface="Calibri"/>
                <a:ea typeface="Calibri"/>
                <a:cs typeface="Calibri"/>
                <a:sym typeface="Calibri"/>
              </a:rPr>
              <a:t>. A PCB is shown in Figure. It contains </a:t>
            </a:r>
            <a:r>
              <a:rPr lang="en-US" sz="2000">
                <a:solidFill>
                  <a:srgbClr val="0000FF"/>
                </a:solidFill>
                <a:latin typeface="Calibri"/>
                <a:ea typeface="Calibri"/>
                <a:cs typeface="Calibri"/>
                <a:sym typeface="Calibri"/>
              </a:rPr>
              <a:t>many pieces of information </a:t>
            </a:r>
            <a:r>
              <a:rPr lang="en-US" sz="2000">
                <a:latin typeface="Calibri"/>
                <a:ea typeface="Calibri"/>
                <a:cs typeface="Calibri"/>
                <a:sym typeface="Calibri"/>
              </a:rPr>
              <a:t>associated with a </a:t>
            </a:r>
            <a:r>
              <a:rPr lang="en-US" sz="2000">
                <a:solidFill>
                  <a:srgbClr val="0000FF"/>
                </a:solidFill>
                <a:latin typeface="Calibri"/>
                <a:ea typeface="Calibri"/>
                <a:cs typeface="Calibri"/>
                <a:sym typeface="Calibri"/>
              </a:rPr>
              <a:t>specific process</a:t>
            </a:r>
            <a:r>
              <a:rPr lang="en-US" sz="2000">
                <a:latin typeface="Calibri"/>
                <a:ea typeface="Calibri"/>
                <a:cs typeface="Calibri"/>
                <a:sym typeface="Calibri"/>
              </a:rPr>
              <a:t>, including these:</a:t>
            </a:r>
            <a:endParaRPr sz="20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pic>
        <p:nvPicPr>
          <p:cNvPr id="980" name="Google Shape;980;p137"/>
          <p:cNvPicPr preferRelativeResize="0"/>
          <p:nvPr/>
        </p:nvPicPr>
        <p:blipFill rotWithShape="1">
          <a:blip r:embed="rId3">
            <a:alphaModFix/>
          </a:blip>
          <a:srcRect b="0" l="0" r="0" t="0"/>
          <a:stretch/>
        </p:blipFill>
        <p:spPr>
          <a:xfrm>
            <a:off x="4942114" y="2368550"/>
            <a:ext cx="3320143" cy="3858079"/>
          </a:xfrm>
          <a:prstGeom prst="rect">
            <a:avLst/>
          </a:prstGeom>
          <a:noFill/>
          <a:ln>
            <a:noFill/>
          </a:ln>
        </p:spPr>
      </p:pic>
      <p:sp>
        <p:nvSpPr>
          <p:cNvPr id="981" name="Google Shape;981;p137"/>
          <p:cNvSpPr txBox="1"/>
          <p:nvPr/>
        </p:nvSpPr>
        <p:spPr>
          <a:xfrm>
            <a:off x="3548743" y="6226629"/>
            <a:ext cx="6106884"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Process control block (PCB).</a:t>
            </a:r>
            <a:endParaRPr sz="2000">
              <a:solidFill>
                <a:schemeClr val="dk1"/>
              </a:solidFill>
              <a:latin typeface="Calibri"/>
              <a:ea typeface="Calibri"/>
              <a:cs typeface="Calibri"/>
              <a:sym typeface="Calibri"/>
            </a:endParaRPr>
          </a:p>
        </p:txBody>
      </p:sp>
      <p:sp>
        <p:nvSpPr>
          <p:cNvPr id="982" name="Google Shape;982;p13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38"/>
          <p:cNvSpPr txBox="1"/>
          <p:nvPr>
            <p:ph idx="1" type="body"/>
          </p:nvPr>
        </p:nvSpPr>
        <p:spPr>
          <a:xfrm>
            <a:off x="2536371" y="163286"/>
            <a:ext cx="9481458" cy="6574971"/>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Process state</a:t>
            </a:r>
            <a:r>
              <a:rPr lang="en-US" sz="2400">
                <a:solidFill>
                  <a:srgbClr val="000000"/>
                </a:solidFill>
                <a:latin typeface="Calibri"/>
                <a:ea typeface="Calibri"/>
                <a:cs typeface="Calibri"/>
                <a:sym typeface="Calibri"/>
              </a:rPr>
              <a:t>. The state may be new, ready, running, and waiting, halted, and so on.</a:t>
            </a:r>
            <a:endParaRPr sz="24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400"/>
              <a:buNone/>
            </a:pPr>
            <a:r>
              <a:rPr b="1" lang="en-US" sz="2400">
                <a:solidFill>
                  <a:srgbClr val="000000"/>
                </a:solidFill>
                <a:latin typeface="Calibri"/>
                <a:ea typeface="Calibri"/>
                <a:cs typeface="Calibri"/>
                <a:sym typeface="Calibri"/>
              </a:rPr>
              <a:t>Program counter</a:t>
            </a:r>
            <a:r>
              <a:rPr lang="en-US" sz="2400">
                <a:solidFill>
                  <a:srgbClr val="000000"/>
                </a:solidFill>
                <a:latin typeface="Calibri"/>
                <a:ea typeface="Calibri"/>
                <a:cs typeface="Calibri"/>
                <a:sym typeface="Calibri"/>
              </a:rPr>
              <a:t>. The counter indicates the address of the next instruction to be executed for this process. </a:t>
            </a:r>
            <a:endParaRPr sz="2400">
              <a:solidFill>
                <a:srgbClr val="000000"/>
              </a:solidFill>
              <a:latin typeface="Calibri"/>
              <a:ea typeface="Calibri"/>
              <a:cs typeface="Calibri"/>
              <a:sym typeface="Calibri"/>
            </a:endParaRPr>
          </a:p>
          <a:p>
            <a:pPr indent="0" lvl="0" marL="0" rtl="0" algn="just">
              <a:lnSpc>
                <a:spcPct val="150000"/>
              </a:lnSpc>
              <a:spcBef>
                <a:spcPts val="1015"/>
              </a:spcBef>
              <a:spcAft>
                <a:spcPts val="0"/>
              </a:spcAft>
              <a:buClr>
                <a:srgbClr val="000000"/>
              </a:buClr>
              <a:buSzPts val="2400"/>
              <a:buNone/>
            </a:pPr>
            <a:r>
              <a:rPr b="1" lang="en-US" sz="2400">
                <a:solidFill>
                  <a:srgbClr val="000000"/>
                </a:solidFill>
                <a:latin typeface="Calibri"/>
                <a:ea typeface="Calibri"/>
                <a:cs typeface="Calibri"/>
                <a:sym typeface="Calibri"/>
              </a:rPr>
              <a:t>CPU registers</a:t>
            </a:r>
            <a:r>
              <a:rPr lang="en-US" sz="2400">
                <a:solidFill>
                  <a:srgbClr val="000000"/>
                </a:solidFill>
                <a:latin typeface="Calibri"/>
                <a:ea typeface="Calibri"/>
                <a:cs typeface="Calibri"/>
                <a:sym typeface="Calibri"/>
              </a:rPr>
              <a:t>. The registers vary in number and type, depending on the computer architecture. They include </a:t>
            </a:r>
            <a:r>
              <a:rPr lang="en-US" sz="2400">
                <a:solidFill>
                  <a:srgbClr val="0000FF"/>
                </a:solidFill>
                <a:latin typeface="Calibri"/>
                <a:ea typeface="Calibri"/>
                <a:cs typeface="Calibri"/>
                <a:sym typeface="Calibri"/>
              </a:rPr>
              <a:t>accumulators, index registers, stack pointers, and general-purpose registers,</a:t>
            </a:r>
            <a:r>
              <a:rPr lang="en-US" sz="2400">
                <a:solidFill>
                  <a:srgbClr val="000000"/>
                </a:solidFill>
                <a:latin typeface="Calibri"/>
                <a:ea typeface="Calibri"/>
                <a:cs typeface="Calibri"/>
                <a:sym typeface="Calibri"/>
              </a:rPr>
              <a:t> plus any </a:t>
            </a:r>
            <a:r>
              <a:rPr lang="en-US" sz="2400">
                <a:solidFill>
                  <a:srgbClr val="0000FF"/>
                </a:solidFill>
                <a:latin typeface="Calibri"/>
                <a:ea typeface="Calibri"/>
                <a:cs typeface="Calibri"/>
                <a:sym typeface="Calibri"/>
              </a:rPr>
              <a:t>condition-code information. </a:t>
            </a:r>
            <a:r>
              <a:rPr lang="en-US" sz="2400">
                <a:solidFill>
                  <a:srgbClr val="000000"/>
                </a:solidFill>
                <a:latin typeface="Calibri"/>
                <a:ea typeface="Calibri"/>
                <a:cs typeface="Calibri"/>
                <a:sym typeface="Calibri"/>
              </a:rPr>
              <a:t>Along with the </a:t>
            </a:r>
            <a:r>
              <a:rPr lang="en-US" sz="2400">
                <a:solidFill>
                  <a:srgbClr val="0000FF"/>
                </a:solidFill>
                <a:latin typeface="Calibri"/>
                <a:ea typeface="Calibri"/>
                <a:cs typeface="Calibri"/>
                <a:sym typeface="Calibri"/>
              </a:rPr>
              <a:t>program counter</a:t>
            </a:r>
            <a:r>
              <a:rPr lang="en-US" sz="2400">
                <a:solidFill>
                  <a:srgbClr val="000000"/>
                </a:solidFill>
                <a:latin typeface="Calibri"/>
                <a:ea typeface="Calibri"/>
                <a:cs typeface="Calibri"/>
                <a:sym typeface="Calibri"/>
              </a:rPr>
              <a:t>, this state information must be saved when an interrupt occurs, to allow the process to be continued correctly afterward (Figure)</a:t>
            </a:r>
            <a:endParaRPr sz="2400">
              <a:solidFill>
                <a:srgbClr val="000000"/>
              </a:solidFill>
              <a:latin typeface="Calibri"/>
              <a:ea typeface="Calibri"/>
              <a:cs typeface="Calibri"/>
              <a:sym typeface="Calibri"/>
            </a:endParaRPr>
          </a:p>
          <a:p>
            <a:pPr indent="0" lvl="0" marL="0" rtl="0" algn="l">
              <a:lnSpc>
                <a:spcPct val="90000"/>
              </a:lnSpc>
              <a:spcBef>
                <a:spcPts val="1015"/>
              </a:spcBef>
              <a:spcAft>
                <a:spcPts val="0"/>
              </a:spcAft>
              <a:buClr>
                <a:schemeClr val="dk1"/>
              </a:buClr>
              <a:buSzPts val="2800"/>
              <a:buNone/>
            </a:pPr>
            <a:r>
              <a:t/>
            </a:r>
            <a:endParaRPr/>
          </a:p>
        </p:txBody>
      </p:sp>
      <p:sp>
        <p:nvSpPr>
          <p:cNvPr id="988" name="Google Shape;988;p13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9"/>
          <p:cNvSpPr txBox="1"/>
          <p:nvPr>
            <p:ph idx="1" type="body"/>
          </p:nvPr>
        </p:nvSpPr>
        <p:spPr>
          <a:xfrm>
            <a:off x="2525485" y="141514"/>
            <a:ext cx="9470571" cy="6035449"/>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50000"/>
              </a:lnSpc>
              <a:spcBef>
                <a:spcPts val="0"/>
              </a:spcBef>
              <a:spcAft>
                <a:spcPts val="0"/>
              </a:spcAft>
              <a:buClr>
                <a:srgbClr val="000000"/>
              </a:buClr>
              <a:buSzPct val="100000"/>
              <a:buNone/>
            </a:pPr>
            <a:r>
              <a:rPr b="1" lang="en-US" sz="2400">
                <a:solidFill>
                  <a:srgbClr val="000000"/>
                </a:solidFill>
                <a:latin typeface="Calibri"/>
                <a:ea typeface="Calibri"/>
                <a:cs typeface="Calibri"/>
                <a:sym typeface="Calibri"/>
              </a:rPr>
              <a:t>CPU-scheduling information</a:t>
            </a:r>
            <a:r>
              <a:rPr lang="en-US" sz="2400">
                <a:solidFill>
                  <a:srgbClr val="000000"/>
                </a:solidFill>
                <a:latin typeface="Calibri"/>
                <a:ea typeface="Calibri"/>
                <a:cs typeface="Calibri"/>
                <a:sym typeface="Calibri"/>
              </a:rPr>
              <a:t>. This information includes a </a:t>
            </a:r>
            <a:r>
              <a:rPr lang="en-US" sz="2400">
                <a:solidFill>
                  <a:srgbClr val="0000FF"/>
                </a:solidFill>
                <a:latin typeface="Calibri"/>
                <a:ea typeface="Calibri"/>
                <a:cs typeface="Calibri"/>
                <a:sym typeface="Calibri"/>
              </a:rPr>
              <a:t>process priority, pointers to scheduling queues, and any other scheduling parameters.</a:t>
            </a:r>
            <a:endParaRPr sz="2400">
              <a:solidFill>
                <a:srgbClr val="0000FF"/>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ct val="100000"/>
              <a:buNone/>
            </a:pPr>
            <a:r>
              <a:rPr b="1" lang="en-US" sz="2400">
                <a:solidFill>
                  <a:srgbClr val="000000"/>
                </a:solidFill>
                <a:latin typeface="Calibri"/>
                <a:ea typeface="Calibri"/>
                <a:cs typeface="Calibri"/>
                <a:sym typeface="Calibri"/>
              </a:rPr>
              <a:t>Memory-management information</a:t>
            </a:r>
            <a:r>
              <a:rPr lang="en-US" sz="2400">
                <a:solidFill>
                  <a:srgbClr val="000000"/>
                </a:solidFill>
                <a:latin typeface="Calibri"/>
                <a:ea typeface="Calibri"/>
                <a:cs typeface="Calibri"/>
                <a:sym typeface="Calibri"/>
              </a:rPr>
              <a:t>. This information may include such information as the value of the base and limit registers, the page tables, or the segment tables, depending on the memory system used by the operating system.</a:t>
            </a:r>
            <a:endParaRPr sz="24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ct val="100000"/>
              <a:buNone/>
            </a:pPr>
            <a:r>
              <a:rPr b="1" lang="en-US" sz="2400">
                <a:solidFill>
                  <a:srgbClr val="000000"/>
                </a:solidFill>
                <a:latin typeface="Calibri"/>
                <a:ea typeface="Calibri"/>
                <a:cs typeface="Calibri"/>
                <a:sym typeface="Calibri"/>
              </a:rPr>
              <a:t>Accounting information</a:t>
            </a:r>
            <a:r>
              <a:rPr lang="en-US" sz="2400">
                <a:solidFill>
                  <a:srgbClr val="000000"/>
                </a:solidFill>
                <a:latin typeface="Calibri"/>
                <a:ea typeface="Calibri"/>
                <a:cs typeface="Calibri"/>
                <a:sym typeface="Calibri"/>
              </a:rPr>
              <a:t>. This information includes the amount of CPU and real time used, time limits, account numbers, job or process numbers, and so on.</a:t>
            </a:r>
            <a:endParaRPr sz="2400">
              <a:solidFill>
                <a:srgbClr val="000000"/>
              </a:solidFill>
              <a:latin typeface="Calibri"/>
              <a:ea typeface="Calibri"/>
              <a:cs typeface="Calibri"/>
              <a:sym typeface="Calibri"/>
            </a:endParaRPr>
          </a:p>
          <a:p>
            <a:pPr indent="0" lvl="0" marL="0" rtl="0" algn="just">
              <a:lnSpc>
                <a:spcPct val="150000"/>
              </a:lnSpc>
              <a:spcBef>
                <a:spcPts val="1015"/>
              </a:spcBef>
              <a:spcAft>
                <a:spcPts val="0"/>
              </a:spcAft>
              <a:buClr>
                <a:srgbClr val="000000"/>
              </a:buClr>
              <a:buSzPct val="100000"/>
              <a:buNone/>
            </a:pPr>
            <a:r>
              <a:rPr b="1" lang="en-US" sz="2400">
                <a:solidFill>
                  <a:srgbClr val="000000"/>
                </a:solidFill>
                <a:latin typeface="Calibri"/>
                <a:ea typeface="Calibri"/>
                <a:cs typeface="Calibri"/>
                <a:sym typeface="Calibri"/>
              </a:rPr>
              <a:t>I/O status information</a:t>
            </a:r>
            <a:r>
              <a:rPr lang="en-US" sz="2400">
                <a:solidFill>
                  <a:srgbClr val="000000"/>
                </a:solidFill>
                <a:latin typeface="Calibri"/>
                <a:ea typeface="Calibri"/>
                <a:cs typeface="Calibri"/>
                <a:sym typeface="Calibri"/>
              </a:rPr>
              <a:t>. This information includes the list of I/O devices allocated to the process, a list of open files, and so on.</a:t>
            </a:r>
            <a:endParaRPr sz="2400">
              <a:solidFill>
                <a:srgbClr val="000000"/>
              </a:solidFill>
              <a:latin typeface="Calibri"/>
              <a:ea typeface="Calibri"/>
              <a:cs typeface="Calibri"/>
              <a:sym typeface="Calibri"/>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idx="1" type="body"/>
          </p:nvPr>
        </p:nvSpPr>
        <p:spPr>
          <a:xfrm>
            <a:off x="2540000" y="985520"/>
            <a:ext cx="9418320" cy="573024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200000"/>
              </a:lnSpc>
              <a:spcBef>
                <a:spcPts val="0"/>
              </a:spcBef>
              <a:spcAft>
                <a:spcPts val="0"/>
              </a:spcAft>
              <a:buClr>
                <a:srgbClr val="FF0000"/>
              </a:buClr>
              <a:buSzPts val="2000"/>
              <a:buNone/>
            </a:pPr>
            <a:r>
              <a:rPr lang="en-US" sz="2000">
                <a:solidFill>
                  <a:srgbClr val="FF0000"/>
                </a:solidFill>
                <a:latin typeface="Calibri"/>
                <a:ea typeface="Calibri"/>
                <a:cs typeface="Calibri"/>
                <a:sym typeface="Calibri"/>
              </a:rPr>
              <a:t>Operating systems exist because they offer a reasonable </a:t>
            </a:r>
            <a:r>
              <a:rPr b="1" lang="en-US" sz="2000">
                <a:solidFill>
                  <a:schemeClr val="accent1"/>
                </a:solidFill>
                <a:latin typeface="Calibri"/>
                <a:ea typeface="Calibri"/>
                <a:cs typeface="Calibri"/>
                <a:sym typeface="Calibri"/>
              </a:rPr>
              <a:t>way to solve the problem of creating a usable computing system.</a:t>
            </a:r>
            <a:endParaRPr/>
          </a:p>
          <a:p>
            <a:pPr indent="0" lvl="0" marL="0" rtl="0" algn="just">
              <a:lnSpc>
                <a:spcPct val="200000"/>
              </a:lnSpc>
              <a:spcBef>
                <a:spcPts val="1000"/>
              </a:spcBef>
              <a:spcAft>
                <a:spcPts val="0"/>
              </a:spcAft>
              <a:buClr>
                <a:srgbClr val="385623"/>
              </a:buClr>
              <a:buSzPts val="2000"/>
              <a:buNone/>
            </a:pPr>
            <a:r>
              <a:rPr lang="en-US" sz="2000">
                <a:solidFill>
                  <a:srgbClr val="385623"/>
                </a:solidFill>
                <a:latin typeface="Calibri"/>
                <a:ea typeface="Calibri"/>
                <a:cs typeface="Calibri"/>
                <a:sym typeface="Calibri"/>
              </a:rPr>
              <a:t>The fundamental goal of computer systems is to execute user programs and to make solving user problems easier. Toward this goal, computer hardware is constructed. Since </a:t>
            </a:r>
            <a:r>
              <a:rPr b="1" lang="en-US" sz="2000">
                <a:solidFill>
                  <a:srgbClr val="385623"/>
                </a:solidFill>
                <a:latin typeface="Calibri"/>
                <a:ea typeface="Calibri"/>
                <a:cs typeface="Calibri"/>
                <a:sym typeface="Calibri"/>
              </a:rPr>
              <a:t>bare hardware alone is not particularly easy to use, so  application programs </a:t>
            </a:r>
            <a:r>
              <a:rPr lang="en-US" sz="2000">
                <a:solidFill>
                  <a:srgbClr val="385623"/>
                </a:solidFill>
                <a:latin typeface="Calibri"/>
                <a:ea typeface="Calibri"/>
                <a:cs typeface="Calibri"/>
                <a:sym typeface="Calibri"/>
              </a:rPr>
              <a:t>are developed. </a:t>
            </a:r>
            <a:endParaRPr/>
          </a:p>
          <a:p>
            <a:pPr indent="0" lvl="0" marL="0" rtl="0" algn="just">
              <a:lnSpc>
                <a:spcPct val="200000"/>
              </a:lnSpc>
              <a:spcBef>
                <a:spcPts val="1000"/>
              </a:spcBef>
              <a:spcAft>
                <a:spcPts val="0"/>
              </a:spcAft>
              <a:buClr>
                <a:srgbClr val="2F4582"/>
              </a:buClr>
              <a:buSzPts val="2000"/>
              <a:buNone/>
            </a:pPr>
            <a:r>
              <a:rPr lang="en-US" sz="2000">
                <a:solidFill>
                  <a:srgbClr val="2F4582"/>
                </a:solidFill>
                <a:latin typeface="Calibri"/>
                <a:ea typeface="Calibri"/>
                <a:cs typeface="Calibri"/>
                <a:sym typeface="Calibri"/>
              </a:rPr>
              <a:t>These programs require certain common operations, such as those controlling the I/O devices. </a:t>
            </a:r>
            <a:r>
              <a:rPr b="1" lang="en-US" sz="2000">
                <a:solidFill>
                  <a:srgbClr val="2F4582"/>
                </a:solidFill>
                <a:latin typeface="Calibri"/>
                <a:ea typeface="Calibri"/>
                <a:cs typeface="Calibri"/>
                <a:sym typeface="Calibri"/>
              </a:rPr>
              <a:t>The common functions of controlling and allocating resources are then brought together into one piece of software: the operating system.</a:t>
            </a:r>
            <a:endParaRPr/>
          </a:p>
          <a:p>
            <a:pPr indent="0" lvl="0" marL="228600" rtl="0" algn="just">
              <a:lnSpc>
                <a:spcPct val="90000"/>
              </a:lnSpc>
              <a:spcBef>
                <a:spcPts val="1000"/>
              </a:spcBef>
              <a:spcAft>
                <a:spcPts val="0"/>
              </a:spcAft>
              <a:buClr>
                <a:schemeClr val="dk1"/>
              </a:buClr>
              <a:buSzPts val="3800"/>
              <a:buNone/>
            </a:pPr>
            <a:r>
              <a:t/>
            </a:r>
            <a:endParaRPr sz="3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00" name="Google Shape;200;p14"/>
          <p:cNvSpPr txBox="1"/>
          <p:nvPr>
            <p:ph type="title"/>
          </p:nvPr>
        </p:nvSpPr>
        <p:spPr>
          <a:xfrm>
            <a:off x="2810294" y="212725"/>
            <a:ext cx="8325066" cy="5187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Defining Operating Systems</a:t>
            </a:r>
            <a:endParaRPr b="1" sz="2400">
              <a:solidFill>
                <a:srgbClr val="002060"/>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40"/>
          <p:cNvPicPr preferRelativeResize="0"/>
          <p:nvPr>
            <p:ph idx="1" type="body"/>
          </p:nvPr>
        </p:nvPicPr>
        <p:blipFill rotWithShape="1">
          <a:blip r:embed="rId3">
            <a:alphaModFix/>
          </a:blip>
          <a:srcRect b="0" l="0" r="0" t="0"/>
          <a:stretch/>
        </p:blipFill>
        <p:spPr>
          <a:xfrm>
            <a:off x="3352800" y="424543"/>
            <a:ext cx="7620000" cy="5752420"/>
          </a:xfrm>
          <a:prstGeom prst="rect">
            <a:avLst/>
          </a:prstGeom>
          <a:noFill/>
          <a:ln>
            <a:noFill/>
          </a:ln>
        </p:spPr>
      </p:pic>
      <p:sp>
        <p:nvSpPr>
          <p:cNvPr id="999" name="Google Shape;999;p140"/>
          <p:cNvSpPr txBox="1"/>
          <p:nvPr/>
        </p:nvSpPr>
        <p:spPr>
          <a:xfrm>
            <a:off x="2764971" y="6176963"/>
            <a:ext cx="8643258"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Diagram showing CPU switch from process to process</a:t>
            </a:r>
            <a:r>
              <a:rPr b="1" lang="en-US" sz="1800">
                <a:solidFill>
                  <a:schemeClr val="dk1"/>
                </a:solidFill>
                <a:latin typeface="Times New Roman"/>
                <a:ea typeface="Times New Roman"/>
                <a:cs typeface="Times New Roman"/>
                <a:sym typeface="Times New Roman"/>
              </a:rPr>
              <a:t>.</a:t>
            </a:r>
            <a:endParaRPr sz="1600">
              <a:solidFill>
                <a:schemeClr val="dk1"/>
              </a:solidFill>
              <a:latin typeface="Calibri"/>
              <a:ea typeface="Calibri"/>
              <a:cs typeface="Calibri"/>
              <a:sym typeface="Calibri"/>
            </a:endParaRPr>
          </a:p>
        </p:txBody>
      </p:sp>
      <p:sp>
        <p:nvSpPr>
          <p:cNvPr id="1000" name="Google Shape;1000;p14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41"/>
          <p:cNvSpPr txBox="1"/>
          <p:nvPr>
            <p:ph idx="1" type="body"/>
          </p:nvPr>
        </p:nvSpPr>
        <p:spPr>
          <a:xfrm>
            <a:off x="2569029" y="97971"/>
            <a:ext cx="9448800" cy="6629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5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Context Switch</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rgbClr val="0000FF"/>
              </a:buClr>
              <a:buSzPct val="100000"/>
              <a:buNone/>
            </a:pPr>
            <a:r>
              <a:rPr lang="en-US" sz="2400">
                <a:solidFill>
                  <a:srgbClr val="0000FF"/>
                </a:solidFill>
                <a:latin typeface="Calibri"/>
                <a:ea typeface="Calibri"/>
                <a:cs typeface="Calibri"/>
                <a:sym typeface="Calibri"/>
              </a:rPr>
              <a:t>Interrupts</a:t>
            </a:r>
            <a:r>
              <a:rPr lang="en-US" sz="2400">
                <a:latin typeface="Calibri"/>
                <a:ea typeface="Calibri"/>
                <a:cs typeface="Calibri"/>
                <a:sym typeface="Calibri"/>
              </a:rPr>
              <a:t> cause the operating system to change a </a:t>
            </a:r>
            <a:r>
              <a:rPr lang="en-US" sz="2400">
                <a:solidFill>
                  <a:srgbClr val="0000FF"/>
                </a:solidFill>
                <a:latin typeface="Calibri"/>
                <a:ea typeface="Calibri"/>
                <a:cs typeface="Calibri"/>
                <a:sym typeface="Calibri"/>
              </a:rPr>
              <a:t>CPU from its current task and to run a kernel routine.</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 Such operations happen frequently on </a:t>
            </a:r>
            <a:r>
              <a:rPr lang="en-US" sz="2400">
                <a:solidFill>
                  <a:srgbClr val="0000FF"/>
                </a:solidFill>
                <a:latin typeface="Calibri"/>
                <a:ea typeface="Calibri"/>
                <a:cs typeface="Calibri"/>
                <a:sym typeface="Calibri"/>
              </a:rPr>
              <a:t>general-purpose systems.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When an interrupt occurs, the </a:t>
            </a:r>
            <a:r>
              <a:rPr lang="en-US" sz="2400">
                <a:solidFill>
                  <a:srgbClr val="0000FF"/>
                </a:solidFill>
                <a:latin typeface="Calibri"/>
                <a:ea typeface="Calibri"/>
                <a:cs typeface="Calibri"/>
                <a:sym typeface="Calibri"/>
              </a:rPr>
              <a:t>system needs to save the current context </a:t>
            </a:r>
            <a:r>
              <a:rPr lang="en-US" sz="2400">
                <a:latin typeface="Calibri"/>
                <a:ea typeface="Calibri"/>
                <a:cs typeface="Calibri"/>
                <a:sym typeface="Calibri"/>
              </a:rPr>
              <a:t>of the process currently running on the CPU so that it can </a:t>
            </a:r>
            <a:r>
              <a:rPr lang="en-US" sz="2400">
                <a:solidFill>
                  <a:srgbClr val="0000FF"/>
                </a:solidFill>
                <a:latin typeface="Calibri"/>
                <a:ea typeface="Calibri"/>
                <a:cs typeface="Calibri"/>
                <a:sym typeface="Calibri"/>
              </a:rPr>
              <a:t>restore that context </a:t>
            </a:r>
            <a:r>
              <a:rPr lang="en-US" sz="2400">
                <a:latin typeface="Calibri"/>
                <a:ea typeface="Calibri"/>
                <a:cs typeface="Calibri"/>
                <a:sym typeface="Calibri"/>
              </a:rPr>
              <a:t>when its processing is done, essentially suspending the process and then resuming it. </a:t>
            </a:r>
            <a:endParaRPr/>
          </a:p>
          <a:p>
            <a:pPr indent="0" lvl="0" marL="0" rtl="0" algn="just">
              <a:lnSpc>
                <a:spcPct val="150000"/>
              </a:lnSpc>
              <a:spcBef>
                <a:spcPts val="1800"/>
              </a:spcBef>
              <a:spcAft>
                <a:spcPts val="0"/>
              </a:spcAft>
              <a:buClr>
                <a:srgbClr val="0000FF"/>
              </a:buClr>
              <a:buSzPct val="100000"/>
              <a:buNone/>
            </a:pPr>
            <a:r>
              <a:rPr lang="en-US" sz="2400">
                <a:solidFill>
                  <a:srgbClr val="0000FF"/>
                </a:solidFill>
                <a:latin typeface="Calibri"/>
                <a:ea typeface="Calibri"/>
                <a:cs typeface="Calibri"/>
                <a:sym typeface="Calibri"/>
              </a:rPr>
              <a:t>The context is represented in the PCB of the process</a:t>
            </a:r>
            <a:r>
              <a:rPr lang="en-US" sz="2400">
                <a:latin typeface="Calibri"/>
                <a:ea typeface="Calibri"/>
                <a:cs typeface="Calibri"/>
                <a:sym typeface="Calibri"/>
              </a:rPr>
              <a:t>; it includes the value of the CPU registers, the process state, and memory- management information. Generically, we perform a state save of the current state of the CPU, be it in kernel or user mode, and then a state restore to resume operations.</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t/>
            </a:r>
            <a:endParaRPr sz="2000">
              <a:latin typeface="Calibri"/>
              <a:ea typeface="Calibri"/>
              <a:cs typeface="Calibri"/>
              <a:sym typeface="Calibri"/>
            </a:endParaRPr>
          </a:p>
        </p:txBody>
      </p:sp>
      <p:sp>
        <p:nvSpPr>
          <p:cNvPr id="1006" name="Google Shape;1006;p14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42"/>
          <p:cNvSpPr txBox="1"/>
          <p:nvPr>
            <p:ph idx="1" type="body"/>
          </p:nvPr>
        </p:nvSpPr>
        <p:spPr>
          <a:xfrm>
            <a:off x="2612571" y="217714"/>
            <a:ext cx="9448800" cy="6542315"/>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Switching the CPU to another process requires performing a state save of the current process and a state restore of a different process.</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This task is known as </a:t>
            </a:r>
            <a:r>
              <a:rPr lang="en-US" sz="2400">
                <a:solidFill>
                  <a:srgbClr val="0000FF"/>
                </a:solidFill>
                <a:latin typeface="Calibri"/>
                <a:ea typeface="Calibri"/>
                <a:cs typeface="Calibri"/>
                <a:sym typeface="Calibri"/>
              </a:rPr>
              <a:t>context switch</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Context switch time is pure overhead, because the system does no useful work while switching.</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Its speed varies from machine to machine, depending on the memory speed, the number of registers that must be copied, and the existence of special instructions (such as a single instruction to load or store all registers.</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Typically speed are few milliseconds.  </a:t>
            </a:r>
            <a:endParaRPr/>
          </a:p>
        </p:txBody>
      </p:sp>
      <p:sp>
        <p:nvSpPr>
          <p:cNvPr id="1012" name="Google Shape;1012;p14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3"/>
          <p:cNvSpPr txBox="1"/>
          <p:nvPr>
            <p:ph idx="1" type="body"/>
          </p:nvPr>
        </p:nvSpPr>
        <p:spPr>
          <a:xfrm>
            <a:off x="2536371" y="250371"/>
            <a:ext cx="9525000" cy="6477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6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Process Scheduling</a:t>
            </a:r>
            <a:endParaRPr sz="2400">
              <a:solidFill>
                <a:srgbClr val="FF0000"/>
              </a:solidFill>
              <a:latin typeface="Calibri"/>
              <a:ea typeface="Calibri"/>
              <a:cs typeface="Calibri"/>
              <a:sym typeface="Calibri"/>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 objective of multiprogramming is to have some process running at all times, to maximize CPU utilization. </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 objective of time sharing is to switch the CPU among processes so frequently that users can interact with each program while it is running. </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To meet these objectives, the process scheduler selects an available process (possibly from a set of several available processes) for program execution on the CPU. </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For a single-processor system, there will never be more than one running process. If there are more processes, the rest will have to wait until the CPU is free and can be rescheduled. </a:t>
            </a:r>
            <a:endParaRPr sz="2400">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1018" name="Google Shape;1018;p14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144"/>
          <p:cNvPicPr preferRelativeResize="0"/>
          <p:nvPr/>
        </p:nvPicPr>
        <p:blipFill rotWithShape="1">
          <a:blip r:embed="rId3">
            <a:alphaModFix/>
          </a:blip>
          <a:srcRect b="0" l="0" r="0" t="0"/>
          <a:stretch/>
        </p:blipFill>
        <p:spPr>
          <a:xfrm>
            <a:off x="3537857" y="352312"/>
            <a:ext cx="7326086" cy="5397690"/>
          </a:xfrm>
          <a:prstGeom prst="rect">
            <a:avLst/>
          </a:prstGeom>
          <a:noFill/>
          <a:ln>
            <a:noFill/>
          </a:ln>
        </p:spPr>
      </p:pic>
      <p:sp>
        <p:nvSpPr>
          <p:cNvPr id="1024" name="Google Shape;1024;p144"/>
          <p:cNvSpPr txBox="1"/>
          <p:nvPr/>
        </p:nvSpPr>
        <p:spPr>
          <a:xfrm>
            <a:off x="3200400" y="5750002"/>
            <a:ext cx="7848600" cy="589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Calibri"/>
                <a:ea typeface="Calibri"/>
                <a:cs typeface="Calibri"/>
                <a:sym typeface="Calibri"/>
              </a:rPr>
              <a:t>The ready queue and various I/O device queues.</a:t>
            </a:r>
            <a:endParaRPr sz="2400">
              <a:solidFill>
                <a:schemeClr val="dk1"/>
              </a:solidFill>
              <a:latin typeface="Calibri"/>
              <a:ea typeface="Calibri"/>
              <a:cs typeface="Calibri"/>
              <a:sym typeface="Calibri"/>
            </a:endParaRPr>
          </a:p>
        </p:txBody>
      </p:sp>
      <p:sp>
        <p:nvSpPr>
          <p:cNvPr id="1025" name="Google Shape;1025;p14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45"/>
          <p:cNvSpPr txBox="1"/>
          <p:nvPr>
            <p:ph idx="1" type="body"/>
          </p:nvPr>
        </p:nvSpPr>
        <p:spPr>
          <a:xfrm>
            <a:off x="2579914" y="130629"/>
            <a:ext cx="9459686" cy="6629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As processes enter the system, they are put into a </a:t>
            </a:r>
            <a:r>
              <a:rPr lang="en-US" sz="2400">
                <a:solidFill>
                  <a:srgbClr val="0000FF"/>
                </a:solidFill>
                <a:latin typeface="Calibri"/>
                <a:ea typeface="Calibri"/>
                <a:cs typeface="Calibri"/>
                <a:sym typeface="Calibri"/>
              </a:rPr>
              <a:t>job queue</a:t>
            </a:r>
            <a:r>
              <a:rPr lang="en-US" sz="2400">
                <a:latin typeface="Calibri"/>
                <a:ea typeface="Calibri"/>
                <a:cs typeface="Calibri"/>
                <a:sym typeface="Calibri"/>
              </a:rPr>
              <a:t>, which </a:t>
            </a:r>
            <a:r>
              <a:rPr lang="en-US" sz="2400">
                <a:solidFill>
                  <a:srgbClr val="0000FF"/>
                </a:solidFill>
                <a:latin typeface="Calibri"/>
                <a:ea typeface="Calibri"/>
                <a:cs typeface="Calibri"/>
                <a:sym typeface="Calibri"/>
              </a:rPr>
              <a:t>consists of all processes </a:t>
            </a:r>
            <a:r>
              <a:rPr lang="en-US" sz="2400">
                <a:latin typeface="Calibri"/>
                <a:ea typeface="Calibri"/>
                <a:cs typeface="Calibri"/>
                <a:sym typeface="Calibri"/>
              </a:rPr>
              <a:t>in the system.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The processes that are residing in </a:t>
            </a:r>
            <a:r>
              <a:rPr lang="en-US" sz="2400">
                <a:solidFill>
                  <a:srgbClr val="0000FF"/>
                </a:solidFill>
                <a:latin typeface="Calibri"/>
                <a:ea typeface="Calibri"/>
                <a:cs typeface="Calibri"/>
                <a:sym typeface="Calibri"/>
              </a:rPr>
              <a:t>main memory </a:t>
            </a:r>
            <a:r>
              <a:rPr lang="en-US" sz="2400">
                <a:latin typeface="Calibri"/>
                <a:ea typeface="Calibri"/>
                <a:cs typeface="Calibri"/>
                <a:sym typeface="Calibri"/>
              </a:rPr>
              <a:t>and are </a:t>
            </a:r>
            <a:r>
              <a:rPr lang="en-US" sz="2400">
                <a:solidFill>
                  <a:srgbClr val="0000FF"/>
                </a:solidFill>
                <a:latin typeface="Calibri"/>
                <a:ea typeface="Calibri"/>
                <a:cs typeface="Calibri"/>
                <a:sym typeface="Calibri"/>
              </a:rPr>
              <a:t>ready</a:t>
            </a:r>
            <a:r>
              <a:rPr lang="en-US" sz="2400">
                <a:latin typeface="Calibri"/>
                <a:ea typeface="Calibri"/>
                <a:cs typeface="Calibri"/>
                <a:sym typeface="Calibri"/>
              </a:rPr>
              <a:t> and </a:t>
            </a:r>
            <a:r>
              <a:rPr lang="en-US" sz="2400">
                <a:solidFill>
                  <a:srgbClr val="0000FF"/>
                </a:solidFill>
                <a:latin typeface="Calibri"/>
                <a:ea typeface="Calibri"/>
                <a:cs typeface="Calibri"/>
                <a:sym typeface="Calibri"/>
              </a:rPr>
              <a:t>waiting</a:t>
            </a:r>
            <a:r>
              <a:rPr lang="en-US" sz="2400">
                <a:latin typeface="Calibri"/>
                <a:ea typeface="Calibri"/>
                <a:cs typeface="Calibri"/>
                <a:sym typeface="Calibri"/>
              </a:rPr>
              <a:t> to execute are kept on a list called the </a:t>
            </a:r>
            <a:r>
              <a:rPr lang="en-US" sz="2400">
                <a:solidFill>
                  <a:srgbClr val="0000FF"/>
                </a:solidFill>
                <a:latin typeface="Calibri"/>
                <a:ea typeface="Calibri"/>
                <a:cs typeface="Calibri"/>
                <a:sym typeface="Calibri"/>
              </a:rPr>
              <a:t>ready queue.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This queue is generally stored as a linked list.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A ready-queue header contains pointers to the first and final PCBs in the list. Each PCB includes a pointer field that points to the next PCB in the ready queue.</a:t>
            </a:r>
            <a:endParaRPr sz="2400">
              <a:latin typeface="Calibri"/>
              <a:ea typeface="Calibri"/>
              <a:cs typeface="Calibri"/>
              <a:sym typeface="Calibri"/>
            </a:endParaRPr>
          </a:p>
        </p:txBody>
      </p:sp>
      <p:sp>
        <p:nvSpPr>
          <p:cNvPr id="1031" name="Google Shape;1031;p14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6"/>
          <p:cNvSpPr txBox="1"/>
          <p:nvPr>
            <p:ph idx="1" type="body"/>
          </p:nvPr>
        </p:nvSpPr>
        <p:spPr>
          <a:xfrm>
            <a:off x="2536371" y="272143"/>
            <a:ext cx="9470572" cy="646611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just">
              <a:lnSpc>
                <a:spcPct val="150000"/>
              </a:lnSpc>
              <a:spcBef>
                <a:spcPts val="0"/>
              </a:spcBef>
              <a:spcAft>
                <a:spcPts val="0"/>
              </a:spcAft>
              <a:buClr>
                <a:schemeClr val="dk1"/>
              </a:buClr>
              <a:buSzPct val="100000"/>
              <a:buNone/>
            </a:pPr>
            <a:r>
              <a:rPr lang="en-US" sz="2800">
                <a:latin typeface="Calibri"/>
                <a:ea typeface="Calibri"/>
                <a:cs typeface="Calibri"/>
                <a:sym typeface="Calibri"/>
              </a:rPr>
              <a:t>Suppose the process makes an I/O request to a shared device, such as a disk. </a:t>
            </a:r>
            <a:endParaRPr/>
          </a:p>
          <a:p>
            <a:pPr indent="0" lvl="0" marL="0" rtl="0" algn="just">
              <a:lnSpc>
                <a:spcPct val="150000"/>
              </a:lnSpc>
              <a:spcBef>
                <a:spcPts val="1800"/>
              </a:spcBef>
              <a:spcAft>
                <a:spcPts val="0"/>
              </a:spcAft>
              <a:buClr>
                <a:schemeClr val="dk1"/>
              </a:buClr>
              <a:buSzPct val="100000"/>
              <a:buNone/>
            </a:pPr>
            <a:r>
              <a:rPr lang="en-US" sz="2800">
                <a:latin typeface="Calibri"/>
                <a:ea typeface="Calibri"/>
                <a:cs typeface="Calibri"/>
                <a:sym typeface="Calibri"/>
              </a:rPr>
              <a:t>Since there are many processes in the system, the disk may be busy with the I/O request of some other process. </a:t>
            </a:r>
            <a:endParaRPr/>
          </a:p>
          <a:p>
            <a:pPr indent="0" lvl="0" marL="0" rtl="0" algn="just">
              <a:lnSpc>
                <a:spcPct val="150000"/>
              </a:lnSpc>
              <a:spcBef>
                <a:spcPts val="1800"/>
              </a:spcBef>
              <a:spcAft>
                <a:spcPts val="0"/>
              </a:spcAft>
              <a:buClr>
                <a:schemeClr val="dk1"/>
              </a:buClr>
              <a:buSzPct val="100000"/>
              <a:buNone/>
            </a:pPr>
            <a:r>
              <a:rPr lang="en-US" sz="2800">
                <a:latin typeface="Calibri"/>
                <a:ea typeface="Calibri"/>
                <a:cs typeface="Calibri"/>
                <a:sym typeface="Calibri"/>
              </a:rPr>
              <a:t>The process therefore may have to wait for the disk. The list of processes waiting for a particular I/O device is called a device queue. </a:t>
            </a:r>
            <a:endParaRPr/>
          </a:p>
          <a:p>
            <a:pPr indent="0" lvl="0" marL="0" rtl="0" algn="just">
              <a:lnSpc>
                <a:spcPct val="150000"/>
              </a:lnSpc>
              <a:spcBef>
                <a:spcPts val="1800"/>
              </a:spcBef>
              <a:spcAft>
                <a:spcPts val="0"/>
              </a:spcAft>
              <a:buClr>
                <a:schemeClr val="dk1"/>
              </a:buClr>
              <a:buSzPct val="100000"/>
              <a:buNone/>
            </a:pPr>
            <a:r>
              <a:rPr lang="en-US" sz="2800">
                <a:latin typeface="Calibri"/>
                <a:ea typeface="Calibri"/>
                <a:cs typeface="Calibri"/>
                <a:sym typeface="Calibri"/>
              </a:rPr>
              <a:t>Each device has its own device queue.</a:t>
            </a:r>
            <a:endParaRPr sz="2800">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800">
                <a:latin typeface="Calibri"/>
                <a:ea typeface="Calibri"/>
                <a:cs typeface="Calibri"/>
                <a:sym typeface="Calibri"/>
              </a:rPr>
              <a:t>A common representation for a discussion of process scheduling is a queueing diagram, such as that in Figure. </a:t>
            </a:r>
            <a:endParaRPr/>
          </a:p>
          <a:p>
            <a:pPr indent="0" lvl="0" marL="0" rtl="0" algn="just">
              <a:lnSpc>
                <a:spcPct val="150000"/>
              </a:lnSpc>
              <a:spcBef>
                <a:spcPts val="1000"/>
              </a:spcBef>
              <a:spcAft>
                <a:spcPts val="0"/>
              </a:spcAft>
              <a:buClr>
                <a:schemeClr val="dk1"/>
              </a:buClr>
              <a:buSzPct val="100000"/>
              <a:buNone/>
            </a:pPr>
            <a:r>
              <a:rPr lang="en-US" sz="2800">
                <a:latin typeface="Calibri"/>
                <a:ea typeface="Calibri"/>
                <a:cs typeface="Calibri"/>
                <a:sym typeface="Calibri"/>
              </a:rPr>
              <a:t>Each rectangular box represents a queue. </a:t>
            </a:r>
            <a:endParaRPr/>
          </a:p>
          <a:p>
            <a:pPr indent="0" lvl="0" marL="0" rtl="0" algn="just">
              <a:lnSpc>
                <a:spcPct val="150000"/>
              </a:lnSpc>
              <a:spcBef>
                <a:spcPts val="1000"/>
              </a:spcBef>
              <a:spcAft>
                <a:spcPts val="0"/>
              </a:spcAft>
              <a:buClr>
                <a:schemeClr val="dk1"/>
              </a:buClr>
              <a:buSzPct val="100000"/>
              <a:buNone/>
            </a:pPr>
            <a:r>
              <a:rPr lang="en-US" sz="2800">
                <a:latin typeface="Calibri"/>
                <a:ea typeface="Calibri"/>
                <a:cs typeface="Calibri"/>
                <a:sym typeface="Calibri"/>
              </a:rPr>
              <a:t>Two types of queues are present: the ready queue and a set of device queues. </a:t>
            </a:r>
            <a:endParaRPr/>
          </a:p>
          <a:p>
            <a:pPr indent="-90804" lvl="0" marL="228600" rtl="0" algn="l">
              <a:lnSpc>
                <a:spcPct val="90000"/>
              </a:lnSpc>
              <a:spcBef>
                <a:spcPts val="1000"/>
              </a:spcBef>
              <a:spcAft>
                <a:spcPts val="0"/>
              </a:spcAft>
              <a:buClr>
                <a:schemeClr val="dk1"/>
              </a:buClr>
              <a:buSzPct val="100000"/>
              <a:buNone/>
            </a:pPr>
            <a:r>
              <a:t/>
            </a:r>
            <a:endParaRPr/>
          </a:p>
        </p:txBody>
      </p:sp>
      <p:sp>
        <p:nvSpPr>
          <p:cNvPr id="1037" name="Google Shape;1037;p14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7"/>
          <p:cNvSpPr txBox="1"/>
          <p:nvPr>
            <p:ph idx="1" type="body"/>
          </p:nvPr>
        </p:nvSpPr>
        <p:spPr>
          <a:xfrm>
            <a:off x="2579914" y="413657"/>
            <a:ext cx="9459686" cy="6760029"/>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000"/>
              <a:buNone/>
            </a:pPr>
            <a:r>
              <a:rPr lang="en-US" sz="2000">
                <a:latin typeface="Calibri"/>
                <a:ea typeface="Calibri"/>
                <a:cs typeface="Calibri"/>
                <a:sym typeface="Calibri"/>
              </a:rPr>
              <a:t>The circles represent the resources that serve the queues, and the arrows indicate the flow of processes in the system.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 new process is initially put in the ready queue. It waits there until it is selected for execution, or is dispatched.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Once the process is allocated the CPU and is executing, one of several events could occur:</a:t>
            </a:r>
            <a:endParaRPr sz="2000">
              <a:latin typeface="Calibri"/>
              <a:ea typeface="Calibri"/>
              <a:cs typeface="Calibri"/>
              <a:sym typeface="Calibri"/>
            </a:endParaRPr>
          </a:p>
          <a:p>
            <a:pPr indent="-342900" lvl="0" marL="342900" rtl="0" algn="just">
              <a:lnSpc>
                <a:spcPct val="150000"/>
              </a:lnSpc>
              <a:spcBef>
                <a:spcPts val="1800"/>
              </a:spcBef>
              <a:spcAft>
                <a:spcPts val="0"/>
              </a:spcAft>
              <a:buClr>
                <a:srgbClr val="000000"/>
              </a:buClr>
              <a:buSzPts val="2000"/>
              <a:buFont typeface="Noto Sans Symbols"/>
              <a:buChar char="∙"/>
            </a:pPr>
            <a:r>
              <a:rPr lang="en-US" sz="2000">
                <a:solidFill>
                  <a:srgbClr val="000000"/>
                </a:solidFill>
                <a:latin typeface="Calibri"/>
                <a:ea typeface="Calibri"/>
                <a:cs typeface="Calibri"/>
                <a:sym typeface="Calibri"/>
              </a:rPr>
              <a:t>The process could issue an I/O request and then be placed in an I/O queue.</a:t>
            </a:r>
            <a:endParaRPr sz="20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00"/>
              </a:buClr>
              <a:buSzPts val="2000"/>
              <a:buFont typeface="Noto Sans Symbols"/>
              <a:buChar char="∙"/>
            </a:pPr>
            <a:r>
              <a:rPr lang="en-US" sz="2000">
                <a:solidFill>
                  <a:srgbClr val="000000"/>
                </a:solidFill>
                <a:latin typeface="Calibri"/>
                <a:ea typeface="Calibri"/>
                <a:cs typeface="Calibri"/>
                <a:sym typeface="Calibri"/>
              </a:rPr>
              <a:t>The process could create a new subprocess and wait for the subprocess's termination.</a:t>
            </a:r>
            <a:endParaRPr sz="20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00"/>
              </a:buClr>
              <a:buSzPts val="2000"/>
              <a:buFont typeface="Noto Sans Symbols"/>
              <a:buChar char="∙"/>
            </a:pPr>
            <a:r>
              <a:rPr lang="en-US" sz="2000">
                <a:solidFill>
                  <a:srgbClr val="000000"/>
                </a:solidFill>
                <a:latin typeface="Calibri"/>
                <a:ea typeface="Calibri"/>
                <a:cs typeface="Calibri"/>
                <a:sym typeface="Calibri"/>
              </a:rPr>
              <a:t>The process could be removed forcibly from the CPU, as a result of an interrupt, and be put back in the ready queue.</a:t>
            </a:r>
            <a:endParaRPr sz="2000">
              <a:solidFill>
                <a:srgbClr val="000000"/>
              </a:solidFill>
              <a:latin typeface="Calibri"/>
              <a:ea typeface="Calibri"/>
              <a:cs typeface="Calibri"/>
              <a:sym typeface="Calibri"/>
            </a:endParaRPr>
          </a:p>
          <a:p>
            <a:pPr indent="-50800" lvl="0" marL="228600" rtl="0" algn="l">
              <a:lnSpc>
                <a:spcPct val="90000"/>
              </a:lnSpc>
              <a:spcBef>
                <a:spcPts val="1015"/>
              </a:spcBef>
              <a:spcAft>
                <a:spcPts val="0"/>
              </a:spcAft>
              <a:buClr>
                <a:schemeClr val="dk1"/>
              </a:buClr>
              <a:buSzPts val="2800"/>
              <a:buNone/>
            </a:pPr>
            <a:r>
              <a:t/>
            </a:r>
            <a:endParaRPr/>
          </a:p>
        </p:txBody>
      </p:sp>
      <p:sp>
        <p:nvSpPr>
          <p:cNvPr id="1044" name="Google Shape;1044;p14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descr="3" id="1049" name="Google Shape;1049;p148"/>
          <p:cNvPicPr preferRelativeResize="0"/>
          <p:nvPr>
            <p:ph idx="1" type="body"/>
          </p:nvPr>
        </p:nvPicPr>
        <p:blipFill rotWithShape="1">
          <a:blip r:embed="rId3">
            <a:alphaModFix/>
          </a:blip>
          <a:srcRect b="0" l="0" r="0" t="0"/>
          <a:stretch/>
        </p:blipFill>
        <p:spPr>
          <a:xfrm>
            <a:off x="3752669" y="1327787"/>
            <a:ext cx="6770914" cy="3886200"/>
          </a:xfrm>
          <a:prstGeom prst="rect">
            <a:avLst/>
          </a:prstGeom>
          <a:noFill/>
          <a:ln>
            <a:noFill/>
          </a:ln>
        </p:spPr>
      </p:pic>
      <p:sp>
        <p:nvSpPr>
          <p:cNvPr id="1050" name="Google Shape;1050;p148"/>
          <p:cNvSpPr txBox="1"/>
          <p:nvPr/>
        </p:nvSpPr>
        <p:spPr>
          <a:xfrm>
            <a:off x="4261758" y="5711827"/>
            <a:ext cx="610688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Queueing-diagram representation of process scheduling</a:t>
            </a:r>
            <a:endParaRPr sz="2000">
              <a:solidFill>
                <a:schemeClr val="dk1"/>
              </a:solidFill>
              <a:latin typeface="Calibri"/>
              <a:ea typeface="Calibri"/>
              <a:cs typeface="Calibri"/>
              <a:sym typeface="Calibri"/>
            </a:endParaRPr>
          </a:p>
        </p:txBody>
      </p:sp>
      <p:sp>
        <p:nvSpPr>
          <p:cNvPr id="1051" name="Google Shape;1051;p14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9"/>
          <p:cNvSpPr txBox="1"/>
          <p:nvPr>
            <p:ph idx="1" type="body"/>
          </p:nvPr>
        </p:nvSpPr>
        <p:spPr>
          <a:xfrm>
            <a:off x="2569029" y="304800"/>
            <a:ext cx="9405257" cy="6357257"/>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Schedulers</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 process migrates among the various scheduling queues throughout its lifetime. The operating system must select, for scheduling purposes, processes from these queues in some fashion. The selection process is carried out by the appropriate scheduler.</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In a batch system, more processes are submitted than can be executed immediately. These processes are spooled to a mass-storage device (typically a disk), where they are kept for later execution. </a:t>
            </a:r>
            <a:endParaRPr/>
          </a:p>
          <a:p>
            <a:pPr indent="0" lvl="0" marL="0" rtl="0" algn="just">
              <a:lnSpc>
                <a:spcPct val="150000"/>
              </a:lnSpc>
              <a:spcBef>
                <a:spcPts val="1800"/>
              </a:spcBef>
              <a:spcAft>
                <a:spcPts val="0"/>
              </a:spcAft>
              <a:buClr>
                <a:srgbClr val="0000FF"/>
              </a:buClr>
              <a:buSzPts val="2000"/>
              <a:buNone/>
            </a:pPr>
            <a:r>
              <a:rPr lang="en-US" sz="2000">
                <a:solidFill>
                  <a:srgbClr val="0000FF"/>
                </a:solidFill>
                <a:latin typeface="Calibri"/>
                <a:ea typeface="Calibri"/>
                <a:cs typeface="Calibri"/>
                <a:sym typeface="Calibri"/>
              </a:rPr>
              <a:t>The long-term scheduler, or job scheduler</a:t>
            </a:r>
            <a:r>
              <a:rPr lang="en-US" sz="2000">
                <a:latin typeface="Calibri"/>
                <a:ea typeface="Calibri"/>
                <a:cs typeface="Calibri"/>
                <a:sym typeface="Calibri"/>
              </a:rPr>
              <a:t>, selects processes from this pool and loads them into memory for execution.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a:t>
            </a:r>
            <a:r>
              <a:rPr lang="en-US" sz="2000">
                <a:solidFill>
                  <a:srgbClr val="0000FF"/>
                </a:solidFill>
                <a:latin typeface="Calibri"/>
                <a:ea typeface="Calibri"/>
                <a:cs typeface="Calibri"/>
                <a:sym typeface="Calibri"/>
              </a:rPr>
              <a:t>short-term scheduler, or CPU scheduler</a:t>
            </a:r>
            <a:r>
              <a:rPr lang="en-US" sz="2000">
                <a:latin typeface="Calibri"/>
                <a:ea typeface="Calibri"/>
                <a:cs typeface="Calibri"/>
                <a:sym typeface="Calibri"/>
              </a:rPr>
              <a:t>, selects from among the processes that are ready to execute and allocates the CPU to one of them.</a:t>
            </a:r>
            <a:endParaRPr sz="20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1057" name="Google Shape;1057;p14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5"/>
          <p:cNvSpPr txBox="1"/>
          <p:nvPr>
            <p:ph idx="1" type="body"/>
          </p:nvPr>
        </p:nvSpPr>
        <p:spPr>
          <a:xfrm>
            <a:off x="2540000" y="671513"/>
            <a:ext cx="9469120" cy="5815012"/>
          </a:xfrm>
          <a:prstGeom prst="rect">
            <a:avLst/>
          </a:prstGeom>
          <a:noFill/>
          <a:ln>
            <a:noFill/>
          </a:ln>
        </p:spPr>
        <p:txBody>
          <a:bodyPr anchorCtr="0" anchor="t" bIns="45700" lIns="91425" spcFirstLastPara="1" rIns="91425" wrap="square" tIns="45700">
            <a:normAutofit fontScale="40000" lnSpcReduction="20000"/>
          </a:bodyPr>
          <a:lstStyle/>
          <a:p>
            <a:pPr indent="0" lvl="0" marL="0" rtl="0" algn="just">
              <a:lnSpc>
                <a:spcPct val="160000"/>
              </a:lnSpc>
              <a:spcBef>
                <a:spcPts val="0"/>
              </a:spcBef>
              <a:spcAft>
                <a:spcPts val="0"/>
              </a:spcAft>
              <a:buClr>
                <a:srgbClr val="C00000"/>
              </a:buClr>
              <a:buSzPct val="100000"/>
              <a:buNone/>
            </a:pPr>
            <a:r>
              <a:rPr b="1" lang="en-US" sz="4800">
                <a:solidFill>
                  <a:srgbClr val="C00000"/>
                </a:solidFill>
                <a:latin typeface="Calibri"/>
                <a:ea typeface="Calibri"/>
                <a:cs typeface="Calibri"/>
                <a:sym typeface="Calibri"/>
              </a:rPr>
              <a:t>Computer-System Organization</a:t>
            </a:r>
            <a:endParaRPr sz="4800">
              <a:solidFill>
                <a:srgbClr val="C00000"/>
              </a:solidFill>
              <a:latin typeface="Calibri"/>
              <a:ea typeface="Calibri"/>
              <a:cs typeface="Calibri"/>
              <a:sym typeface="Calibri"/>
            </a:endParaRPr>
          </a:p>
          <a:p>
            <a:pPr indent="0" lvl="0" marL="0" rtl="0" algn="just">
              <a:lnSpc>
                <a:spcPct val="160000"/>
              </a:lnSpc>
              <a:spcBef>
                <a:spcPts val="0"/>
              </a:spcBef>
              <a:spcAft>
                <a:spcPts val="0"/>
              </a:spcAft>
              <a:buClr>
                <a:schemeClr val="dk1"/>
              </a:buClr>
              <a:buSzPct val="100000"/>
              <a:buNone/>
            </a:pPr>
            <a:r>
              <a:rPr lang="en-US" sz="4800">
                <a:latin typeface="Calibri"/>
                <a:ea typeface="Calibri"/>
                <a:cs typeface="Calibri"/>
                <a:sym typeface="Calibri"/>
              </a:rPr>
              <a:t>Before exploring the details of how computer systems operate, we need a general knowledge of the structure of a computer system.</a:t>
            </a:r>
            <a:endParaRPr/>
          </a:p>
          <a:p>
            <a:pPr indent="0" lvl="0" marL="0" rtl="0" algn="just">
              <a:lnSpc>
                <a:spcPct val="160000"/>
              </a:lnSpc>
              <a:spcBef>
                <a:spcPts val="0"/>
              </a:spcBef>
              <a:spcAft>
                <a:spcPts val="0"/>
              </a:spcAft>
              <a:buClr>
                <a:schemeClr val="dk1"/>
              </a:buClr>
              <a:buSzPct val="100000"/>
              <a:buNone/>
            </a:pPr>
            <a:r>
              <a:t/>
            </a:r>
            <a:endParaRPr sz="4800">
              <a:latin typeface="Calibri"/>
              <a:ea typeface="Calibri"/>
              <a:cs typeface="Calibri"/>
              <a:sym typeface="Calibri"/>
            </a:endParaRPr>
          </a:p>
          <a:p>
            <a:pPr indent="0" lvl="0" marL="0" rtl="0" algn="just">
              <a:lnSpc>
                <a:spcPct val="160000"/>
              </a:lnSpc>
              <a:spcBef>
                <a:spcPts val="0"/>
              </a:spcBef>
              <a:spcAft>
                <a:spcPts val="0"/>
              </a:spcAft>
              <a:buClr>
                <a:srgbClr val="C00000"/>
              </a:buClr>
              <a:buSzPct val="100000"/>
              <a:buNone/>
            </a:pPr>
            <a:r>
              <a:rPr b="1" lang="en-US" sz="4800">
                <a:solidFill>
                  <a:srgbClr val="C00000"/>
                </a:solidFill>
                <a:latin typeface="Calibri"/>
                <a:ea typeface="Calibri"/>
                <a:cs typeface="Calibri"/>
                <a:sym typeface="Calibri"/>
              </a:rPr>
              <a:t>Computer-System Operation</a:t>
            </a:r>
            <a:endParaRPr/>
          </a:p>
          <a:p>
            <a:pPr indent="0" lvl="0" marL="0" rtl="0" algn="just">
              <a:lnSpc>
                <a:spcPct val="160000"/>
              </a:lnSpc>
              <a:spcBef>
                <a:spcPts val="0"/>
              </a:spcBef>
              <a:spcAft>
                <a:spcPts val="0"/>
              </a:spcAft>
              <a:buClr>
                <a:schemeClr val="dk1"/>
              </a:buClr>
              <a:buSzPct val="100000"/>
              <a:buNone/>
            </a:pPr>
            <a:r>
              <a:rPr lang="en-US" sz="4800">
                <a:latin typeface="Calibri"/>
                <a:ea typeface="Calibri"/>
                <a:cs typeface="Calibri"/>
                <a:sym typeface="Calibri"/>
              </a:rPr>
              <a:t>A modern general-purpose computer system consists of one or more CPUs and a number of device controllers connected through a common bus that provides access to shared memory (as shown in figure). </a:t>
            </a:r>
            <a:endParaRPr/>
          </a:p>
          <a:p>
            <a:pPr indent="-106679" lvl="0" marL="228600" rtl="0" algn="just">
              <a:lnSpc>
                <a:spcPct val="160000"/>
              </a:lnSpc>
              <a:spcBef>
                <a:spcPts val="0"/>
              </a:spcBef>
              <a:spcAft>
                <a:spcPts val="0"/>
              </a:spcAft>
              <a:buClr>
                <a:schemeClr val="dk1"/>
              </a:buClr>
              <a:buSzPct val="100000"/>
              <a:buNone/>
            </a:pPr>
            <a:r>
              <a:t/>
            </a:r>
            <a:endParaRPr sz="4800">
              <a:latin typeface="Calibri"/>
              <a:ea typeface="Calibri"/>
              <a:cs typeface="Calibri"/>
              <a:sym typeface="Calibri"/>
            </a:endParaRPr>
          </a:p>
          <a:p>
            <a:pPr indent="0" lvl="0" marL="0" rtl="0" algn="just">
              <a:lnSpc>
                <a:spcPct val="160000"/>
              </a:lnSpc>
              <a:spcBef>
                <a:spcPts val="0"/>
              </a:spcBef>
              <a:spcAft>
                <a:spcPts val="0"/>
              </a:spcAft>
              <a:buClr>
                <a:schemeClr val="dk1"/>
              </a:buClr>
              <a:buSzPct val="100000"/>
              <a:buNone/>
            </a:pPr>
            <a:r>
              <a:rPr lang="en-US" sz="4800">
                <a:latin typeface="Calibri"/>
                <a:ea typeface="Calibri"/>
                <a:cs typeface="Calibri"/>
                <a:sym typeface="Calibri"/>
              </a:rPr>
              <a:t>Each device controller is in charge of a specific type of device (for example, disk drives, audio devices, and video displays). </a:t>
            </a:r>
            <a:endParaRPr/>
          </a:p>
          <a:p>
            <a:pPr indent="0" lvl="0" marL="0" rtl="0" algn="just">
              <a:lnSpc>
                <a:spcPct val="90000"/>
              </a:lnSpc>
              <a:spcBef>
                <a:spcPts val="1000"/>
              </a:spcBef>
              <a:spcAft>
                <a:spcPts val="0"/>
              </a:spcAft>
              <a:buClr>
                <a:schemeClr val="dk1"/>
              </a:buClr>
              <a:buSzPct val="100000"/>
              <a:buNone/>
            </a:pPr>
            <a:r>
              <a:t/>
            </a:r>
            <a:endParaRPr sz="4800">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br>
              <a:rPr lang="en-US" sz="2400" u="sng">
                <a:solidFill>
                  <a:schemeClr val="hlink"/>
                </a:solidFill>
                <a:latin typeface="Times New Roman"/>
                <a:ea typeface="Times New Roman"/>
                <a:cs typeface="Times New Roman"/>
                <a:sym typeface="Times New Roman"/>
                <a:hlinkClick r:id="rId3"/>
              </a:rPr>
            </a:br>
            <a:endParaRPr sz="2400">
              <a:latin typeface="Times New Roman"/>
              <a:ea typeface="Times New Roman"/>
              <a:cs typeface="Times New Roman"/>
              <a:sym typeface="Times New Roman"/>
            </a:endParaRPr>
          </a:p>
          <a:p>
            <a:pPr indent="-15748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50"/>
          <p:cNvSpPr txBox="1"/>
          <p:nvPr>
            <p:ph idx="1" type="body"/>
          </p:nvPr>
        </p:nvSpPr>
        <p:spPr>
          <a:xfrm>
            <a:off x="2525485" y="119742"/>
            <a:ext cx="9546771" cy="6879771"/>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Clr>
                <a:schemeClr val="dk1"/>
              </a:buClr>
              <a:buSzPts val="2000"/>
              <a:buNone/>
            </a:pPr>
            <a:r>
              <a:rPr lang="en-US" sz="2000">
                <a:latin typeface="Calibri"/>
                <a:ea typeface="Calibri"/>
                <a:cs typeface="Calibri"/>
                <a:sym typeface="Calibri"/>
              </a:rPr>
              <a:t>The primary distinction between these two schedulers lies in frequency of execution.</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 The short-term scheduler must select a new process for the CPU frequently. A process may execute for only a few milliseconds before waiting for an I/O request.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short-term scheduler executes at least once every 100 milliseconds. Because of the short time between executions, the short-term scheduler must be fast.</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Some operating systems, such as time-sharing systems, may introduce an additional, intermediate level of scheduling.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This medium-term scheduler is diagrammed in Figure.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key idea behind a medium-term scheduler is that sometimes it can be advantageous to remove processes from memory and thus reduce the degree of multiprogramming.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The process can be reintroduced into memory, and its execution can be continued where it left off. This scheme is called </a:t>
            </a:r>
            <a:r>
              <a:rPr b="1" lang="en-US" sz="2000">
                <a:latin typeface="Calibri"/>
                <a:ea typeface="Calibri"/>
                <a:cs typeface="Calibri"/>
                <a:sym typeface="Calibri"/>
              </a:rPr>
              <a:t>swapping.</a:t>
            </a:r>
            <a:endParaRPr sz="20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1063" name="Google Shape;1063;p15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51"/>
          <p:cNvPicPr preferRelativeResize="0"/>
          <p:nvPr>
            <p:ph idx="1" type="body"/>
          </p:nvPr>
        </p:nvPicPr>
        <p:blipFill rotWithShape="1">
          <a:blip r:embed="rId3">
            <a:alphaModFix/>
          </a:blip>
          <a:srcRect b="0" l="0" r="0" t="0"/>
          <a:stretch/>
        </p:blipFill>
        <p:spPr>
          <a:xfrm>
            <a:off x="3934097" y="1477270"/>
            <a:ext cx="6847114" cy="3432885"/>
          </a:xfrm>
          <a:prstGeom prst="rect">
            <a:avLst/>
          </a:prstGeom>
          <a:noFill/>
          <a:ln>
            <a:noFill/>
          </a:ln>
        </p:spPr>
      </p:pic>
      <p:sp>
        <p:nvSpPr>
          <p:cNvPr id="1069" name="Google Shape;1069;p151"/>
          <p:cNvSpPr txBox="1"/>
          <p:nvPr/>
        </p:nvSpPr>
        <p:spPr>
          <a:xfrm>
            <a:off x="3614056" y="5448635"/>
            <a:ext cx="7968343"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Addition of medium-term scheduling to the queueing diagram.</a:t>
            </a:r>
            <a:endParaRPr sz="2000">
              <a:solidFill>
                <a:schemeClr val="dk1"/>
              </a:solidFill>
              <a:latin typeface="Calibri"/>
              <a:ea typeface="Calibri"/>
              <a:cs typeface="Calibri"/>
              <a:sym typeface="Calibri"/>
            </a:endParaRPr>
          </a:p>
        </p:txBody>
      </p:sp>
      <p:sp>
        <p:nvSpPr>
          <p:cNvPr id="1070" name="Google Shape;1070;p15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graphicFrame>
        <p:nvGraphicFramePr>
          <p:cNvPr id="1075" name="Google Shape;1075;p152"/>
          <p:cNvGraphicFramePr/>
          <p:nvPr/>
        </p:nvGraphicFramePr>
        <p:xfrm>
          <a:off x="2708275" y="816429"/>
          <a:ext cx="3000000" cy="3000000"/>
        </p:xfrm>
        <a:graphic>
          <a:graphicData uri="http://schemas.openxmlformats.org/drawingml/2006/table">
            <a:tbl>
              <a:tblPr bandRow="1" firstCol="1" firstRow="1">
                <a:noFill/>
                <a:tableStyleId>{B7A0F5C1-1AFF-4CF2-B3DA-E79D0F3C665A}</a:tableStyleId>
              </a:tblPr>
              <a:tblGrid>
                <a:gridCol w="2881850"/>
                <a:gridCol w="2881850"/>
                <a:gridCol w="2881850"/>
              </a:tblGrid>
              <a:tr h="660400">
                <a:tc>
                  <a:txBody>
                    <a:bodyPr/>
                    <a:lstStyle/>
                    <a:p>
                      <a:pPr indent="0" lvl="0" marL="0" marR="0" rtl="0" algn="ctr">
                        <a:lnSpc>
                          <a:spcPct val="107000"/>
                        </a:lnSpc>
                        <a:spcBef>
                          <a:spcPts val="0"/>
                        </a:spcBef>
                        <a:spcAft>
                          <a:spcPts val="0"/>
                        </a:spcAft>
                        <a:buNone/>
                      </a:pPr>
                      <a:r>
                        <a:rPr lang="en-US" sz="1600" u="none" cap="none" strike="noStrike"/>
                        <a:t>Long Term Scheduler</a:t>
                      </a:r>
                      <a:endParaRPr sz="1600" u="none" cap="none" strike="noStrike">
                        <a:latin typeface="Calibri"/>
                        <a:ea typeface="Calibri"/>
                        <a:cs typeface="Calibri"/>
                        <a:sym typeface="Calibri"/>
                      </a:endParaRPr>
                    </a:p>
                  </a:txBody>
                  <a:tcPr marT="78300" marB="78300" marR="31325" marL="31325" anchor="b"/>
                </a:tc>
                <a:tc>
                  <a:txBody>
                    <a:bodyPr/>
                    <a:lstStyle/>
                    <a:p>
                      <a:pPr indent="0" lvl="0" marL="0" marR="0" rtl="0" algn="ctr">
                        <a:lnSpc>
                          <a:spcPct val="107000"/>
                        </a:lnSpc>
                        <a:spcBef>
                          <a:spcPts val="0"/>
                        </a:spcBef>
                        <a:spcAft>
                          <a:spcPts val="0"/>
                        </a:spcAft>
                        <a:buNone/>
                      </a:pPr>
                      <a:r>
                        <a:rPr lang="en-US" sz="1600" u="none" cap="none" strike="noStrike"/>
                        <a:t>Short term schedular</a:t>
                      </a:r>
                      <a:endParaRPr sz="1600" u="none" cap="none" strike="noStrike">
                        <a:latin typeface="Calibri"/>
                        <a:ea typeface="Calibri"/>
                        <a:cs typeface="Calibri"/>
                        <a:sym typeface="Calibri"/>
                      </a:endParaRPr>
                    </a:p>
                  </a:txBody>
                  <a:tcPr marT="78300" marB="78300" marR="78300" marL="78300" anchor="b"/>
                </a:tc>
                <a:tc>
                  <a:txBody>
                    <a:bodyPr/>
                    <a:lstStyle/>
                    <a:p>
                      <a:pPr indent="0" lvl="0" marL="0" marR="0" rtl="0" algn="ctr">
                        <a:lnSpc>
                          <a:spcPct val="107000"/>
                        </a:lnSpc>
                        <a:spcBef>
                          <a:spcPts val="0"/>
                        </a:spcBef>
                        <a:spcAft>
                          <a:spcPts val="0"/>
                        </a:spcAft>
                        <a:buNone/>
                      </a:pPr>
                      <a:r>
                        <a:rPr lang="en-US" sz="1600" u="none" cap="none" strike="noStrike"/>
                        <a:t>Medium Term Scheduler</a:t>
                      </a:r>
                      <a:endParaRPr sz="1600" u="none" cap="none" strike="noStrike">
                        <a:latin typeface="Calibri"/>
                        <a:ea typeface="Calibri"/>
                        <a:cs typeface="Calibri"/>
                        <a:sym typeface="Calibri"/>
                      </a:endParaRPr>
                    </a:p>
                  </a:txBody>
                  <a:tcPr marT="78300" marB="78300" marR="78300" marL="78300" anchor="b"/>
                </a:tc>
              </a:tr>
              <a:tr h="727175">
                <a:tc>
                  <a:txBody>
                    <a:bodyPr/>
                    <a:lstStyle/>
                    <a:p>
                      <a:pPr indent="0" lvl="0" marL="0" marR="0" rtl="0" algn="l">
                        <a:lnSpc>
                          <a:spcPct val="107000"/>
                        </a:lnSpc>
                        <a:spcBef>
                          <a:spcPts val="0"/>
                        </a:spcBef>
                        <a:spcAft>
                          <a:spcPts val="0"/>
                        </a:spcAft>
                        <a:buNone/>
                      </a:pPr>
                      <a:r>
                        <a:rPr lang="en-US" sz="1600" u="none" cap="none" strike="noStrike"/>
                        <a:t>It is a job scheduler</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is a CPU scheduler</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is a process-swapping scheduler.</a:t>
                      </a:r>
                      <a:endParaRPr sz="1600" u="none" cap="none" strike="noStrike">
                        <a:latin typeface="Calibri"/>
                        <a:ea typeface="Calibri"/>
                        <a:cs typeface="Calibri"/>
                        <a:sym typeface="Calibri"/>
                      </a:endParaRPr>
                    </a:p>
                  </a:txBody>
                  <a:tcPr marT="109625" marB="109625" marR="78300" marL="78300" anchor="ctr"/>
                </a:tc>
              </a:tr>
              <a:tr h="1049200">
                <a:tc>
                  <a:txBody>
                    <a:bodyPr/>
                    <a:lstStyle/>
                    <a:p>
                      <a:pPr indent="0" lvl="0" marL="0" marR="0" rtl="0" algn="l">
                        <a:lnSpc>
                          <a:spcPct val="107000"/>
                        </a:lnSpc>
                        <a:spcBef>
                          <a:spcPts val="0"/>
                        </a:spcBef>
                        <a:spcAft>
                          <a:spcPts val="0"/>
                        </a:spcAft>
                        <a:buNone/>
                      </a:pPr>
                      <a:r>
                        <a:rPr lang="en-US" sz="1600" u="none" cap="none" strike="noStrike"/>
                        <a:t>Generally, Speed is lesser than short term scheduler</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Speed is the fastest among all of them.</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Speed lies in between both short and long-term schedulers.</a:t>
                      </a:r>
                      <a:endParaRPr sz="1600" u="none" cap="none" strike="noStrike">
                        <a:latin typeface="Calibri"/>
                        <a:ea typeface="Calibri"/>
                        <a:cs typeface="Calibri"/>
                        <a:sym typeface="Calibri"/>
                      </a:endParaRPr>
                    </a:p>
                  </a:txBody>
                  <a:tcPr marT="109625" marB="109625" marR="78300" marL="78300" anchor="ctr"/>
                </a:tc>
              </a:tr>
              <a:tr h="1049200">
                <a:tc>
                  <a:txBody>
                    <a:bodyPr/>
                    <a:lstStyle/>
                    <a:p>
                      <a:pPr indent="0" lvl="0" marL="0" marR="0" rtl="0" algn="l">
                        <a:lnSpc>
                          <a:spcPct val="107000"/>
                        </a:lnSpc>
                        <a:spcBef>
                          <a:spcPts val="0"/>
                        </a:spcBef>
                        <a:spcAft>
                          <a:spcPts val="0"/>
                        </a:spcAft>
                        <a:buNone/>
                      </a:pPr>
                      <a:r>
                        <a:rPr lang="en-US" sz="1600" u="none" cap="none" strike="noStrike"/>
                        <a:t>It controls the degree of multiprogramming</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gives less control over how much multiprogramming is done.</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reduces the degree of multiprogramming.</a:t>
                      </a:r>
                      <a:endParaRPr sz="1600" u="none" cap="none" strike="noStrike">
                        <a:latin typeface="Calibri"/>
                        <a:ea typeface="Calibri"/>
                        <a:cs typeface="Calibri"/>
                        <a:sym typeface="Calibri"/>
                      </a:endParaRPr>
                    </a:p>
                  </a:txBody>
                  <a:tcPr marT="109625" marB="109625" marR="78300" marL="78300" anchor="ctr"/>
                </a:tc>
              </a:tr>
              <a:tr h="1049200">
                <a:tc>
                  <a:txBody>
                    <a:bodyPr/>
                    <a:lstStyle/>
                    <a:p>
                      <a:pPr indent="0" lvl="0" marL="0" marR="0" rtl="0" algn="l">
                        <a:lnSpc>
                          <a:spcPct val="107000"/>
                        </a:lnSpc>
                        <a:spcBef>
                          <a:spcPts val="0"/>
                        </a:spcBef>
                        <a:spcAft>
                          <a:spcPts val="0"/>
                        </a:spcAft>
                        <a:buNone/>
                      </a:pPr>
                      <a:r>
                        <a:rPr lang="en-US" sz="1600" u="none" cap="none" strike="noStrike"/>
                        <a:t>It is barely present or nonexistent in the time-sharing system.</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is a minimal time-sharing system.</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is a component of systems for time sharing.</a:t>
                      </a:r>
                      <a:endParaRPr sz="1600" u="none" cap="none" strike="noStrike">
                        <a:latin typeface="Calibri"/>
                        <a:ea typeface="Calibri"/>
                        <a:cs typeface="Calibri"/>
                        <a:sym typeface="Calibri"/>
                      </a:endParaRPr>
                    </a:p>
                  </a:txBody>
                  <a:tcPr marT="109625" marB="109625" marR="78300" marL="78300" anchor="ctr"/>
                </a:tc>
              </a:tr>
              <a:tr h="1049200">
                <a:tc>
                  <a:txBody>
                    <a:bodyPr/>
                    <a:lstStyle/>
                    <a:p>
                      <a:pPr indent="0" lvl="0" marL="0" marR="0" rtl="0" algn="l">
                        <a:lnSpc>
                          <a:spcPct val="107000"/>
                        </a:lnSpc>
                        <a:spcBef>
                          <a:spcPts val="0"/>
                        </a:spcBef>
                        <a:spcAft>
                          <a:spcPts val="0"/>
                        </a:spcAft>
                        <a:buNone/>
                      </a:pPr>
                      <a:r>
                        <a:rPr lang="en-US" sz="1600" u="none" cap="none" strike="noStrike"/>
                        <a:t>It can re-enter the process into memory, allowing for the continuation of execution.</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selects those processes which are ready to execute</a:t>
                      </a:r>
                      <a:endParaRPr sz="1600" u="none" cap="none" strike="noStrike">
                        <a:latin typeface="Calibri"/>
                        <a:ea typeface="Calibri"/>
                        <a:cs typeface="Calibri"/>
                        <a:sym typeface="Calibri"/>
                      </a:endParaRPr>
                    </a:p>
                  </a:txBody>
                  <a:tcPr marT="109625" marB="109625" marR="78300" marL="78300" anchor="ctr"/>
                </a:tc>
                <a:tc>
                  <a:txBody>
                    <a:bodyPr/>
                    <a:lstStyle/>
                    <a:p>
                      <a:pPr indent="0" lvl="0" marL="0" marR="0" rtl="0" algn="l">
                        <a:lnSpc>
                          <a:spcPct val="107000"/>
                        </a:lnSpc>
                        <a:spcBef>
                          <a:spcPts val="0"/>
                        </a:spcBef>
                        <a:spcAft>
                          <a:spcPts val="0"/>
                        </a:spcAft>
                        <a:buNone/>
                      </a:pPr>
                      <a:r>
                        <a:rPr lang="en-US" sz="1600" u="none" cap="none" strike="noStrike"/>
                        <a:t>It can re-introduce the process into memory and execution can be continued.</a:t>
                      </a:r>
                      <a:endParaRPr sz="1600" u="none" cap="none" strike="noStrike">
                        <a:latin typeface="Calibri"/>
                        <a:ea typeface="Calibri"/>
                        <a:cs typeface="Calibri"/>
                        <a:sym typeface="Calibri"/>
                      </a:endParaRPr>
                    </a:p>
                  </a:txBody>
                  <a:tcPr marT="109625" marB="109625" marR="78300" marL="78300" anchor="ctr"/>
                </a:tc>
              </a:tr>
            </a:tbl>
          </a:graphicData>
        </a:graphic>
      </p:graphicFrame>
      <p:sp>
        <p:nvSpPr>
          <p:cNvPr id="1076" name="Google Shape;1076;p152"/>
          <p:cNvSpPr txBox="1"/>
          <p:nvPr/>
        </p:nvSpPr>
        <p:spPr>
          <a:xfrm>
            <a:off x="3652158" y="270225"/>
            <a:ext cx="610688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Calibri"/>
                <a:ea typeface="Calibri"/>
                <a:cs typeface="Calibri"/>
                <a:sym typeface="Calibri"/>
              </a:rPr>
              <a:t>TYPES OF SCHEDULER</a:t>
            </a:r>
            <a:endParaRPr sz="2400">
              <a:solidFill>
                <a:schemeClr val="dk1"/>
              </a:solidFill>
              <a:latin typeface="Calibri"/>
              <a:ea typeface="Calibri"/>
              <a:cs typeface="Calibri"/>
              <a:sym typeface="Calibri"/>
            </a:endParaRPr>
          </a:p>
        </p:txBody>
      </p:sp>
      <p:sp>
        <p:nvSpPr>
          <p:cNvPr id="1077" name="Google Shape;1077;p15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3"/>
          <p:cNvSpPr txBox="1"/>
          <p:nvPr>
            <p:ph idx="1" type="body"/>
          </p:nvPr>
        </p:nvSpPr>
        <p:spPr>
          <a:xfrm>
            <a:off x="2612571" y="0"/>
            <a:ext cx="9448800" cy="6629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5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Operations on Processes</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The processes in most systems can execute concurrently, and they may be created and deleted dynamically. Thus, these systems must provide a mechanism for process creation and termination. </a:t>
            </a:r>
            <a:endParaRPr/>
          </a:p>
          <a:p>
            <a:pPr indent="0" lvl="0" marL="0" rtl="0" algn="ctr">
              <a:lnSpc>
                <a:spcPct val="150000"/>
              </a:lnSpc>
              <a:spcBef>
                <a:spcPts val="1800"/>
              </a:spcBef>
              <a:spcAft>
                <a:spcPts val="0"/>
              </a:spcAft>
              <a:buClr>
                <a:srgbClr val="FF0000"/>
              </a:buClr>
              <a:buSzPct val="100000"/>
              <a:buNone/>
            </a:pPr>
            <a:r>
              <a:rPr b="1" lang="en-US" sz="2400">
                <a:solidFill>
                  <a:srgbClr val="FF0000"/>
                </a:solidFill>
                <a:latin typeface="Calibri"/>
                <a:ea typeface="Calibri"/>
                <a:cs typeface="Calibri"/>
                <a:sym typeface="Calibri"/>
              </a:rPr>
              <a:t>Process Creation</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A process may create several new processes, via a create-process system call during the course of execution.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The creating process is called a parent process, and the new processes are called the children of that process.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Each of these new processes may in turn create other processes, forming a tree of processes. </a:t>
            </a:r>
            <a:endParaRPr sz="2400">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1083" name="Google Shape;1083;p15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id="1088" name="Google Shape;1088;p154"/>
          <p:cNvPicPr preferRelativeResize="0"/>
          <p:nvPr>
            <p:ph idx="1" type="body"/>
          </p:nvPr>
        </p:nvPicPr>
        <p:blipFill rotWithShape="1">
          <a:blip r:embed="rId3">
            <a:alphaModFix/>
          </a:blip>
          <a:srcRect b="0" l="0" r="0" t="0"/>
          <a:stretch/>
        </p:blipFill>
        <p:spPr>
          <a:xfrm>
            <a:off x="2993571" y="152367"/>
            <a:ext cx="8229600" cy="5823889"/>
          </a:xfrm>
          <a:prstGeom prst="rect">
            <a:avLst/>
          </a:prstGeom>
          <a:noFill/>
          <a:ln>
            <a:noFill/>
          </a:ln>
        </p:spPr>
      </p:pic>
      <p:sp>
        <p:nvSpPr>
          <p:cNvPr id="1089" name="Google Shape;1089;p154"/>
          <p:cNvSpPr txBox="1"/>
          <p:nvPr/>
        </p:nvSpPr>
        <p:spPr>
          <a:xfrm>
            <a:off x="4209839" y="5837088"/>
            <a:ext cx="6106884" cy="58907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Calibri"/>
                <a:ea typeface="Calibri"/>
                <a:cs typeface="Calibri"/>
                <a:sym typeface="Calibri"/>
              </a:rPr>
              <a:t>A tree of processes on a typical Solaris system.</a:t>
            </a:r>
            <a:endParaRPr sz="2400">
              <a:solidFill>
                <a:schemeClr val="dk1"/>
              </a:solidFill>
              <a:latin typeface="Calibri"/>
              <a:ea typeface="Calibri"/>
              <a:cs typeface="Calibri"/>
              <a:sym typeface="Calibri"/>
            </a:endParaRPr>
          </a:p>
        </p:txBody>
      </p:sp>
      <p:sp>
        <p:nvSpPr>
          <p:cNvPr id="1090" name="Google Shape;1090;p15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55"/>
          <p:cNvSpPr txBox="1"/>
          <p:nvPr>
            <p:ph idx="1" type="body"/>
          </p:nvPr>
        </p:nvSpPr>
        <p:spPr>
          <a:xfrm>
            <a:off x="2569029" y="97971"/>
            <a:ext cx="9448800" cy="6629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000"/>
              <a:buNone/>
            </a:pPr>
            <a:r>
              <a:rPr lang="en-US" sz="2000">
                <a:latin typeface="Calibri"/>
                <a:ea typeface="Calibri"/>
                <a:cs typeface="Calibri"/>
                <a:sym typeface="Calibri"/>
              </a:rPr>
              <a:t>To illustrate these differences, let's first consider the UNIX operating system. In UNIX, as we've seen, each process is identified by its process identifier,</a:t>
            </a:r>
            <a:endParaRPr sz="20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pic>
        <p:nvPicPr>
          <p:cNvPr id="1097" name="Google Shape;1097;p155"/>
          <p:cNvPicPr preferRelativeResize="0"/>
          <p:nvPr/>
        </p:nvPicPr>
        <p:blipFill rotWithShape="1">
          <a:blip r:embed="rId3">
            <a:alphaModFix/>
          </a:blip>
          <a:srcRect b="0" l="0" r="0" t="0"/>
          <a:stretch/>
        </p:blipFill>
        <p:spPr>
          <a:xfrm>
            <a:off x="2862943" y="1164045"/>
            <a:ext cx="8327571" cy="5573485"/>
          </a:xfrm>
          <a:prstGeom prst="rect">
            <a:avLst/>
          </a:prstGeom>
          <a:noFill/>
          <a:ln>
            <a:noFill/>
          </a:ln>
        </p:spPr>
      </p:pic>
      <p:sp>
        <p:nvSpPr>
          <p:cNvPr id="1098" name="Google Shape;1098;p155"/>
          <p:cNvSpPr txBox="1"/>
          <p:nvPr/>
        </p:nvSpPr>
        <p:spPr>
          <a:xfrm>
            <a:off x="4239987" y="6296632"/>
            <a:ext cx="6106884" cy="46339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C program forking a separate process.</a:t>
            </a:r>
            <a:endParaRPr sz="1600">
              <a:solidFill>
                <a:schemeClr val="dk1"/>
              </a:solidFill>
              <a:latin typeface="Calibri"/>
              <a:ea typeface="Calibri"/>
              <a:cs typeface="Calibri"/>
              <a:sym typeface="Calibri"/>
            </a:endParaRPr>
          </a:p>
        </p:txBody>
      </p:sp>
      <p:sp>
        <p:nvSpPr>
          <p:cNvPr id="1099" name="Google Shape;1099;p15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56"/>
          <p:cNvSpPr txBox="1"/>
          <p:nvPr>
            <p:ph idx="1" type="body"/>
          </p:nvPr>
        </p:nvSpPr>
        <p:spPr>
          <a:xfrm>
            <a:off x="2569029" y="97971"/>
            <a:ext cx="9448800" cy="6629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When a process creates a new process, two possibilities exist in terms of execution:</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b="1" lang="en-US" sz="2400">
                <a:latin typeface="Calibri"/>
                <a:ea typeface="Calibri"/>
                <a:cs typeface="Calibri"/>
                <a:sym typeface="Calibri"/>
              </a:rPr>
              <a:t>1</a:t>
            </a:r>
            <a:r>
              <a:rPr lang="en-US" sz="2400">
                <a:latin typeface="Calibri"/>
                <a:ea typeface="Calibri"/>
                <a:cs typeface="Calibri"/>
                <a:sym typeface="Calibri"/>
              </a:rPr>
              <a:t>. The parent continues to execute concurrently with its children.</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b="1" lang="en-US" sz="2400">
                <a:latin typeface="Calibri"/>
                <a:ea typeface="Calibri"/>
                <a:cs typeface="Calibri"/>
                <a:sym typeface="Calibri"/>
              </a:rPr>
              <a:t>2</a:t>
            </a:r>
            <a:r>
              <a:rPr lang="en-US" sz="2400">
                <a:latin typeface="Calibri"/>
                <a:ea typeface="Calibri"/>
                <a:cs typeface="Calibri"/>
                <a:sym typeface="Calibri"/>
              </a:rPr>
              <a:t>. The parent waits until some or all of its children have terminated.</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There are also two possibilities in terms of the address space of the new process:</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b="1" lang="en-US" sz="2400">
                <a:latin typeface="Calibri"/>
                <a:ea typeface="Calibri"/>
                <a:cs typeface="Calibri"/>
                <a:sym typeface="Calibri"/>
              </a:rPr>
              <a:t>1</a:t>
            </a:r>
            <a:r>
              <a:rPr lang="en-US" sz="2400">
                <a:latin typeface="Calibri"/>
                <a:ea typeface="Calibri"/>
                <a:cs typeface="Calibri"/>
                <a:sym typeface="Calibri"/>
              </a:rPr>
              <a:t>. The child process is a duplicate of the parent process (it has the same program and data as the parent).</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b="1" lang="en-US" sz="2400">
                <a:latin typeface="Calibri"/>
                <a:ea typeface="Calibri"/>
                <a:cs typeface="Calibri"/>
                <a:sym typeface="Calibri"/>
              </a:rPr>
              <a:t>2</a:t>
            </a:r>
            <a:r>
              <a:rPr lang="en-US" sz="2400">
                <a:latin typeface="Calibri"/>
                <a:ea typeface="Calibri"/>
                <a:cs typeface="Calibri"/>
                <a:sym typeface="Calibri"/>
              </a:rPr>
              <a:t>. The child process has a new program loaded into it.</a:t>
            </a:r>
            <a:endParaRPr sz="24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1105" name="Google Shape;1105;p15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57"/>
          <p:cNvSpPr txBox="1"/>
          <p:nvPr>
            <p:ph idx="1" type="body"/>
          </p:nvPr>
        </p:nvSpPr>
        <p:spPr>
          <a:xfrm>
            <a:off x="2514599" y="108857"/>
            <a:ext cx="9503229" cy="6553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50000"/>
              </a:lnSpc>
              <a:spcBef>
                <a:spcPts val="0"/>
              </a:spcBef>
              <a:spcAft>
                <a:spcPts val="0"/>
              </a:spcAft>
              <a:buClr>
                <a:schemeClr val="dk1"/>
              </a:buClr>
              <a:buSzPct val="100000"/>
              <a:buNone/>
            </a:pPr>
            <a:r>
              <a:rPr lang="en-US" sz="2800">
                <a:latin typeface="Calibri"/>
                <a:ea typeface="Calibri"/>
                <a:cs typeface="Calibri"/>
                <a:sym typeface="Calibri"/>
              </a:rPr>
              <a:t>The C program shown in Figure 1.35 illustrates the UNIX system calls previously described. We now have two different processes running a copy of the same program. The value of pid for the child process is zero; that for the parent is an integer value greater than zero. The child process overlays its address space with the UNIX command /bin/ls (used to get a directory listing) using the execlp ( ) system call (execlp ( ) is a version of the exec ( ) system call). </a:t>
            </a:r>
            <a:endParaRPr sz="2800">
              <a:latin typeface="Calibri"/>
              <a:ea typeface="Calibri"/>
              <a:cs typeface="Calibri"/>
              <a:sym typeface="Calibri"/>
            </a:endParaRPr>
          </a:p>
          <a:p>
            <a:pPr indent="0" lvl="0" marL="0" rtl="0" algn="just">
              <a:lnSpc>
                <a:spcPct val="150000"/>
              </a:lnSpc>
              <a:spcBef>
                <a:spcPts val="1800"/>
              </a:spcBef>
              <a:spcAft>
                <a:spcPts val="0"/>
              </a:spcAft>
              <a:buClr>
                <a:schemeClr val="dk1"/>
              </a:buClr>
              <a:buSzPct val="100000"/>
              <a:buNone/>
            </a:pPr>
            <a:r>
              <a:rPr lang="en-US" sz="2800">
                <a:latin typeface="Calibri"/>
                <a:ea typeface="Calibri"/>
                <a:cs typeface="Calibri"/>
                <a:sym typeface="Calibri"/>
              </a:rPr>
              <a:t>The parent waits for the child process to complete with the wait ( ) system call. When the child process completes (by either implicitly or explicitly invoking exit (0) the parent process resumes from the call to wait ( ), where it completes using the exit ( ) system call. This is also illustrated in Figure 1.36.</a:t>
            </a:r>
            <a:endParaRPr sz="2800">
              <a:latin typeface="Calibri"/>
              <a:ea typeface="Calibri"/>
              <a:cs typeface="Calibri"/>
              <a:sym typeface="Calibri"/>
            </a:endParaRPr>
          </a:p>
          <a:p>
            <a:pPr indent="-77470" lvl="0" marL="228600" rtl="0" algn="l">
              <a:lnSpc>
                <a:spcPct val="90000"/>
              </a:lnSpc>
              <a:spcBef>
                <a:spcPts val="1800"/>
              </a:spcBef>
              <a:spcAft>
                <a:spcPts val="0"/>
              </a:spcAft>
              <a:buClr>
                <a:schemeClr val="dk1"/>
              </a:buClr>
              <a:buSzPct val="100000"/>
              <a:buNone/>
            </a:pPr>
            <a:r>
              <a:t/>
            </a:r>
            <a:endParaRPr/>
          </a:p>
        </p:txBody>
      </p:sp>
      <p:sp>
        <p:nvSpPr>
          <p:cNvPr id="1111" name="Google Shape;1111;p15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58"/>
          <p:cNvPicPr preferRelativeResize="0"/>
          <p:nvPr>
            <p:ph idx="1" type="body"/>
          </p:nvPr>
        </p:nvPicPr>
        <p:blipFill rotWithShape="1">
          <a:blip r:embed="rId3">
            <a:alphaModFix/>
          </a:blip>
          <a:srcRect b="0" l="0" r="0" t="0"/>
          <a:stretch/>
        </p:blipFill>
        <p:spPr>
          <a:xfrm>
            <a:off x="2960659" y="1665333"/>
            <a:ext cx="8099225" cy="2797084"/>
          </a:xfrm>
          <a:prstGeom prst="rect">
            <a:avLst/>
          </a:prstGeom>
          <a:noFill/>
          <a:ln>
            <a:noFill/>
          </a:ln>
        </p:spPr>
      </p:pic>
      <p:sp>
        <p:nvSpPr>
          <p:cNvPr id="1117" name="Google Shape;1117;p158"/>
          <p:cNvSpPr txBox="1"/>
          <p:nvPr/>
        </p:nvSpPr>
        <p:spPr>
          <a:xfrm>
            <a:off x="3956829" y="4939521"/>
            <a:ext cx="6106884" cy="5062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Calibri"/>
                <a:ea typeface="Calibri"/>
                <a:cs typeface="Calibri"/>
                <a:sym typeface="Calibri"/>
              </a:rPr>
              <a:t>Process Creation.</a:t>
            </a:r>
            <a:endParaRPr sz="2000">
              <a:solidFill>
                <a:schemeClr val="dk1"/>
              </a:solidFill>
              <a:latin typeface="Calibri"/>
              <a:ea typeface="Calibri"/>
              <a:cs typeface="Calibri"/>
              <a:sym typeface="Calibri"/>
            </a:endParaRPr>
          </a:p>
        </p:txBody>
      </p:sp>
      <p:sp>
        <p:nvSpPr>
          <p:cNvPr id="1118" name="Google Shape;1118;p15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59"/>
          <p:cNvSpPr txBox="1"/>
          <p:nvPr>
            <p:ph idx="1" type="body"/>
          </p:nvPr>
        </p:nvSpPr>
        <p:spPr>
          <a:xfrm>
            <a:off x="2590799" y="141514"/>
            <a:ext cx="9492343" cy="6640286"/>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000"/>
              <a:buNone/>
            </a:pPr>
            <a:r>
              <a:rPr b="1" lang="en-US" sz="2000">
                <a:latin typeface="Calibri"/>
                <a:ea typeface="Calibri"/>
                <a:cs typeface="Calibri"/>
                <a:sym typeface="Calibri"/>
              </a:rPr>
              <a:t>Process Termination</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 process terminates when it finishes executing its final statement and asks the operating system to delete it by using the exit () system call.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At that point, the process may return a status value (typically an integer) to its parent process (via the wait ( ) system call).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All the resources of the process-including physical and virtual memory, open files, and I/O buffers-are deallocated by the operating system.</a:t>
            </a:r>
            <a:endParaRPr sz="20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Termination can occur in other circumstances as well. </a:t>
            </a:r>
            <a:endParaRPr/>
          </a:p>
          <a:p>
            <a:pPr indent="0" lvl="0" marL="0" rtl="0" algn="just">
              <a:lnSpc>
                <a:spcPct val="150000"/>
              </a:lnSpc>
              <a:spcBef>
                <a:spcPts val="1000"/>
              </a:spcBef>
              <a:spcAft>
                <a:spcPts val="0"/>
              </a:spcAft>
              <a:buClr>
                <a:schemeClr val="dk1"/>
              </a:buClr>
              <a:buSzPts val="2000"/>
              <a:buNone/>
            </a:pPr>
            <a:r>
              <a:rPr lang="en-US" sz="2000">
                <a:latin typeface="Calibri"/>
                <a:ea typeface="Calibri"/>
                <a:cs typeface="Calibri"/>
                <a:sym typeface="Calibri"/>
              </a:rPr>
              <a:t>A process can cause the termination of another process via an appropriate system call.</a:t>
            </a:r>
            <a:endParaRPr/>
          </a:p>
          <a:p>
            <a:pPr indent="0" lvl="0" marL="0" rtl="0" algn="just">
              <a:lnSpc>
                <a:spcPct val="150000"/>
              </a:lnSpc>
              <a:spcBef>
                <a:spcPts val="1000"/>
              </a:spcBef>
              <a:spcAft>
                <a:spcPts val="0"/>
              </a:spcAft>
              <a:buClr>
                <a:schemeClr val="dk1"/>
              </a:buClr>
              <a:buSzPts val="2000"/>
              <a:buNone/>
            </a:pPr>
            <a:r>
              <a:rPr lang="en-US" sz="2000">
                <a:latin typeface="Calibri"/>
                <a:ea typeface="Calibri"/>
                <a:cs typeface="Calibri"/>
                <a:sym typeface="Calibri"/>
              </a:rPr>
              <a:t>Usually, such a system call can be invoked only by the parent of the process that is to be terminated. </a:t>
            </a:r>
            <a:endParaRPr/>
          </a:p>
          <a:p>
            <a:pPr indent="0" lvl="0" marL="0" rtl="0" algn="just">
              <a:lnSpc>
                <a:spcPct val="150000"/>
              </a:lnSpc>
              <a:spcBef>
                <a:spcPts val="1000"/>
              </a:spcBef>
              <a:spcAft>
                <a:spcPts val="0"/>
              </a:spcAft>
              <a:buClr>
                <a:schemeClr val="dk1"/>
              </a:buClr>
              <a:buSzPts val="2000"/>
              <a:buNone/>
            </a:pPr>
            <a:r>
              <a:t/>
            </a:r>
            <a:endParaRPr sz="2000">
              <a:latin typeface="Calibri"/>
              <a:ea typeface="Calibri"/>
              <a:cs typeface="Calibri"/>
              <a:sym typeface="Calibri"/>
            </a:endParaRPr>
          </a:p>
        </p:txBody>
      </p:sp>
      <p:sp>
        <p:nvSpPr>
          <p:cNvPr id="1124" name="Google Shape;1124;p159"/>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idx="1" type="body"/>
          </p:nvPr>
        </p:nvSpPr>
        <p:spPr>
          <a:xfrm>
            <a:off x="2550160" y="406400"/>
            <a:ext cx="9367185" cy="5770563"/>
          </a:xfrm>
          <a:prstGeom prst="rect">
            <a:avLst/>
          </a:prstGeom>
          <a:noFill/>
          <a:ln>
            <a:noFill/>
          </a:ln>
        </p:spPr>
        <p:txBody>
          <a:bodyPr anchorCtr="0" anchor="t" bIns="45700" lIns="91425" spcFirstLastPara="1" rIns="91425" wrap="square" tIns="45700">
            <a:normAutofit lnSpcReduction="10000"/>
          </a:bodyPr>
          <a:lstStyle/>
          <a:p>
            <a:pPr indent="-63500" lvl="0" marL="228600" rtl="0" algn="just">
              <a:lnSpc>
                <a:spcPct val="90000"/>
              </a:lnSpc>
              <a:spcBef>
                <a:spcPts val="0"/>
              </a:spcBef>
              <a:spcAft>
                <a:spcPts val="0"/>
              </a:spcAft>
              <a:buClr>
                <a:schemeClr val="dk1"/>
              </a:buClr>
              <a:buSzPts val="2600"/>
              <a:buNone/>
            </a:pPr>
            <a:r>
              <a:t/>
            </a:r>
            <a:endParaRPr sz="2600">
              <a:latin typeface="Times New Roman"/>
              <a:ea typeface="Times New Roman"/>
              <a:cs typeface="Times New Roman"/>
              <a:sym typeface="Times New Roman"/>
            </a:endParaRPr>
          </a:p>
          <a:p>
            <a:pPr indent="-228600" lvl="0" marL="228600" rtl="0" algn="just">
              <a:lnSpc>
                <a:spcPct val="150000"/>
              </a:lnSpc>
              <a:spcBef>
                <a:spcPts val="1000"/>
              </a:spcBef>
              <a:spcAft>
                <a:spcPts val="0"/>
              </a:spcAft>
              <a:buClr>
                <a:schemeClr val="dk1"/>
              </a:buClr>
              <a:buSzPts val="2200"/>
              <a:buChar char="•"/>
            </a:pPr>
            <a:r>
              <a:rPr lang="en-US" sz="2200">
                <a:latin typeface="Calibri"/>
                <a:ea typeface="Calibri"/>
                <a:cs typeface="Calibri"/>
                <a:sym typeface="Calibri"/>
              </a:rPr>
              <a:t>The CPU and the device controllers can execute concurrently, competing for memory cycles. </a:t>
            </a:r>
            <a:endParaRPr/>
          </a:p>
          <a:p>
            <a:pPr indent="-228600" lvl="0" marL="228600" rtl="0" algn="just">
              <a:lnSpc>
                <a:spcPct val="150000"/>
              </a:lnSpc>
              <a:spcBef>
                <a:spcPts val="1000"/>
              </a:spcBef>
              <a:spcAft>
                <a:spcPts val="0"/>
              </a:spcAft>
              <a:buClr>
                <a:schemeClr val="dk1"/>
              </a:buClr>
              <a:buSzPts val="2200"/>
              <a:buChar char="•"/>
            </a:pPr>
            <a:r>
              <a:rPr lang="en-US" sz="2200">
                <a:latin typeface="Calibri"/>
                <a:ea typeface="Calibri"/>
                <a:cs typeface="Calibri"/>
                <a:sym typeface="Calibri"/>
              </a:rPr>
              <a:t>To ensure orderly access to the shared memory, a memory controller is provided whose function is to synchronize access to the memory.</a:t>
            </a:r>
            <a:endParaRPr/>
          </a:p>
          <a:p>
            <a:pPr indent="-228600" lvl="0" marL="228600" rtl="0" algn="just">
              <a:lnSpc>
                <a:spcPct val="150000"/>
              </a:lnSpc>
              <a:spcBef>
                <a:spcPts val="1000"/>
              </a:spcBef>
              <a:spcAft>
                <a:spcPts val="0"/>
              </a:spcAft>
              <a:buClr>
                <a:srgbClr val="FF0000"/>
              </a:buClr>
              <a:buSzPts val="2200"/>
              <a:buFont typeface="Noto Sans Symbols"/>
              <a:buChar char="✔"/>
            </a:pPr>
            <a:r>
              <a:rPr lang="en-US" sz="2200">
                <a:solidFill>
                  <a:srgbClr val="FF0000"/>
                </a:solidFill>
                <a:latin typeface="Calibri"/>
                <a:ea typeface="Calibri"/>
                <a:cs typeface="Calibri"/>
                <a:sym typeface="Calibri"/>
              </a:rPr>
              <a:t>For a computer to start running-for instance, when it is powered up or rebooted-it needs to have an initial program to run. This initial program, or bootstrap program. </a:t>
            </a:r>
            <a:endParaRPr/>
          </a:p>
          <a:p>
            <a:pPr indent="-228600" lvl="0" marL="228600" rtl="0" algn="just">
              <a:lnSpc>
                <a:spcPct val="150000"/>
              </a:lnSpc>
              <a:spcBef>
                <a:spcPts val="1000"/>
              </a:spcBef>
              <a:spcAft>
                <a:spcPts val="0"/>
              </a:spcAft>
              <a:buClr>
                <a:srgbClr val="FF0000"/>
              </a:buClr>
              <a:buSzPts val="2200"/>
              <a:buFont typeface="Noto Sans Symbols"/>
              <a:buChar char="✔"/>
            </a:pPr>
            <a:r>
              <a:rPr lang="en-US" sz="2200">
                <a:solidFill>
                  <a:srgbClr val="FF0000"/>
                </a:solidFill>
                <a:latin typeface="Calibri"/>
                <a:ea typeface="Calibri"/>
                <a:cs typeface="Calibri"/>
                <a:sym typeface="Calibri"/>
              </a:rPr>
              <a:t>Typically, it is stored in read-only memory (ROM) or electrically erasable programmable read-only memory (EEPROM), known by the general term firmware, within the computer hardware</a:t>
            </a:r>
            <a:endParaRPr/>
          </a:p>
          <a:p>
            <a:pPr indent="0" lvl="0" marL="0" rtl="0" algn="just">
              <a:lnSpc>
                <a:spcPct val="150000"/>
              </a:lnSpc>
              <a:spcBef>
                <a:spcPts val="1000"/>
              </a:spcBef>
              <a:spcAft>
                <a:spcPts val="0"/>
              </a:spcAft>
              <a:buClr>
                <a:schemeClr val="dk1"/>
              </a:buClr>
              <a:buSzPts val="2200"/>
              <a:buNone/>
            </a:pPr>
            <a:r>
              <a:t/>
            </a:r>
            <a:endParaRPr sz="22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60"/>
          <p:cNvSpPr txBox="1"/>
          <p:nvPr>
            <p:ph idx="1" type="body"/>
          </p:nvPr>
        </p:nvSpPr>
        <p:spPr>
          <a:xfrm>
            <a:off x="2514599" y="87086"/>
            <a:ext cx="9546771" cy="669471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Otherwise, users could arbitrarily kill each other's jobs.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A </a:t>
            </a:r>
            <a:r>
              <a:rPr b="1" lang="en-US" sz="2400">
                <a:solidFill>
                  <a:srgbClr val="1F3864"/>
                </a:solidFill>
                <a:latin typeface="Calibri"/>
                <a:ea typeface="Calibri"/>
                <a:cs typeface="Calibri"/>
                <a:sym typeface="Calibri"/>
              </a:rPr>
              <a:t>parent may terminate </a:t>
            </a:r>
            <a:r>
              <a:rPr lang="en-US" sz="2400">
                <a:latin typeface="Calibri"/>
                <a:ea typeface="Calibri"/>
                <a:cs typeface="Calibri"/>
                <a:sym typeface="Calibri"/>
              </a:rPr>
              <a:t>the execution of one of its children for a variety of reasons, such as these:</a:t>
            </a:r>
            <a:endParaRPr sz="2400">
              <a:latin typeface="Calibri"/>
              <a:ea typeface="Calibri"/>
              <a:cs typeface="Calibri"/>
              <a:sym typeface="Calibri"/>
            </a:endParaRPr>
          </a:p>
          <a:p>
            <a:pPr indent="-228600" lvl="0" marL="228600" rtl="0" algn="just">
              <a:lnSpc>
                <a:spcPct val="150000"/>
              </a:lnSpc>
              <a:spcBef>
                <a:spcPts val="1800"/>
              </a:spcBef>
              <a:spcAft>
                <a:spcPts val="0"/>
              </a:spcAft>
              <a:buClr>
                <a:srgbClr val="1F3864"/>
              </a:buClr>
              <a:buSzPts val="2400"/>
              <a:buChar char="•"/>
            </a:pPr>
            <a:r>
              <a:rPr b="1" lang="en-US" sz="2400">
                <a:solidFill>
                  <a:srgbClr val="1F3864"/>
                </a:solidFill>
                <a:latin typeface="Calibri"/>
                <a:ea typeface="Calibri"/>
                <a:cs typeface="Calibri"/>
                <a:sym typeface="Calibri"/>
              </a:rPr>
              <a:t>The child has exceeded its usage of some of the resources that it has been allocated. (To determine whether this has occurred, the parent must have a mechanism to inspect the state of its children.)</a:t>
            </a:r>
            <a:endParaRPr b="1" sz="2400">
              <a:solidFill>
                <a:srgbClr val="1F3864"/>
              </a:solidFill>
              <a:latin typeface="Calibri"/>
              <a:ea typeface="Calibri"/>
              <a:cs typeface="Calibri"/>
              <a:sym typeface="Calibri"/>
            </a:endParaRPr>
          </a:p>
          <a:p>
            <a:pPr indent="-228600" lvl="0" marL="228600" rtl="0" algn="just">
              <a:lnSpc>
                <a:spcPct val="150000"/>
              </a:lnSpc>
              <a:spcBef>
                <a:spcPts val="1000"/>
              </a:spcBef>
              <a:spcAft>
                <a:spcPts val="0"/>
              </a:spcAft>
              <a:buClr>
                <a:srgbClr val="1F3864"/>
              </a:buClr>
              <a:buSzPts val="2400"/>
              <a:buChar char="•"/>
            </a:pPr>
            <a:r>
              <a:rPr b="1" lang="en-US" sz="2400">
                <a:solidFill>
                  <a:srgbClr val="1F3864"/>
                </a:solidFill>
                <a:latin typeface="Calibri"/>
                <a:ea typeface="Calibri"/>
                <a:cs typeface="Calibri"/>
                <a:sym typeface="Calibri"/>
              </a:rPr>
              <a:t>The task assigned to the child is no longer required.</a:t>
            </a:r>
            <a:endParaRPr b="1" sz="2400">
              <a:solidFill>
                <a:srgbClr val="1F3864"/>
              </a:solidFill>
              <a:latin typeface="Calibri"/>
              <a:ea typeface="Calibri"/>
              <a:cs typeface="Calibri"/>
              <a:sym typeface="Calibri"/>
            </a:endParaRPr>
          </a:p>
          <a:p>
            <a:pPr indent="-228600" lvl="0" marL="228600" rtl="0" algn="just">
              <a:lnSpc>
                <a:spcPct val="150000"/>
              </a:lnSpc>
              <a:spcBef>
                <a:spcPts val="1000"/>
              </a:spcBef>
              <a:spcAft>
                <a:spcPts val="0"/>
              </a:spcAft>
              <a:buClr>
                <a:srgbClr val="1F3864"/>
              </a:buClr>
              <a:buSzPts val="2400"/>
              <a:buChar char="•"/>
            </a:pPr>
            <a:r>
              <a:rPr b="1" lang="en-US" sz="2400">
                <a:solidFill>
                  <a:srgbClr val="1F3864"/>
                </a:solidFill>
                <a:latin typeface="Calibri"/>
                <a:ea typeface="Calibri"/>
                <a:cs typeface="Calibri"/>
                <a:sym typeface="Calibri"/>
              </a:rPr>
              <a:t>The parent is exiting, and the operating system does not allow a child to continue if its parent terminates.</a:t>
            </a:r>
            <a:endParaRPr b="1" sz="2400">
              <a:solidFill>
                <a:srgbClr val="1F3864"/>
              </a:solidFill>
              <a:latin typeface="Calibri"/>
              <a:ea typeface="Calibri"/>
              <a:cs typeface="Calibri"/>
              <a:sym typeface="Calibri"/>
            </a:endParaRPr>
          </a:p>
          <a:p>
            <a:pPr indent="0" lvl="0" marL="0" rtl="0" algn="l">
              <a:lnSpc>
                <a:spcPct val="90000"/>
              </a:lnSpc>
              <a:spcBef>
                <a:spcPts val="1015"/>
              </a:spcBef>
              <a:spcAft>
                <a:spcPts val="0"/>
              </a:spcAft>
              <a:buClr>
                <a:schemeClr val="dk1"/>
              </a:buClr>
              <a:buSzPts val="2800"/>
              <a:buNone/>
            </a:pPr>
            <a:r>
              <a:t/>
            </a:r>
            <a:endParaRPr/>
          </a:p>
        </p:txBody>
      </p:sp>
      <p:sp>
        <p:nvSpPr>
          <p:cNvPr id="1130" name="Google Shape;1130;p16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61"/>
          <p:cNvSpPr txBox="1"/>
          <p:nvPr>
            <p:ph idx="1" type="body"/>
          </p:nvPr>
        </p:nvSpPr>
        <p:spPr>
          <a:xfrm>
            <a:off x="2579913" y="108856"/>
            <a:ext cx="9514115" cy="6749143"/>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Interprocess Communication</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Processes executing concurrently in the operating system may be either independent processes or cooperating processes. </a:t>
            </a:r>
            <a:endParaRPr/>
          </a:p>
          <a:p>
            <a:pPr indent="0" lvl="0" marL="0" rtl="0" algn="just">
              <a:lnSpc>
                <a:spcPct val="150000"/>
              </a:lnSpc>
              <a:spcBef>
                <a:spcPts val="1800"/>
              </a:spcBef>
              <a:spcAft>
                <a:spcPts val="0"/>
              </a:spcAft>
              <a:buClr>
                <a:srgbClr val="323F4F"/>
              </a:buClr>
              <a:buSzPts val="2400"/>
              <a:buNone/>
            </a:pPr>
            <a:r>
              <a:rPr b="1" lang="en-US" sz="2400">
                <a:solidFill>
                  <a:srgbClr val="323F4F"/>
                </a:solidFill>
                <a:latin typeface="Calibri"/>
                <a:ea typeface="Calibri"/>
                <a:cs typeface="Calibri"/>
                <a:sym typeface="Calibri"/>
              </a:rPr>
              <a:t>A process is independent </a:t>
            </a:r>
            <a:r>
              <a:rPr lang="en-US" sz="2400">
                <a:latin typeface="Calibri"/>
                <a:ea typeface="Calibri"/>
                <a:cs typeface="Calibri"/>
                <a:sym typeface="Calibri"/>
              </a:rPr>
              <a:t>if it cannot affect or be affected by the other processes executing in the system. </a:t>
            </a:r>
            <a:endParaRPr/>
          </a:p>
          <a:p>
            <a:pPr indent="0" lvl="0" marL="0" rtl="0" algn="just">
              <a:lnSpc>
                <a:spcPct val="150000"/>
              </a:lnSpc>
              <a:spcBef>
                <a:spcPts val="1800"/>
              </a:spcBef>
              <a:spcAft>
                <a:spcPts val="0"/>
              </a:spcAft>
              <a:buClr>
                <a:srgbClr val="323F4F"/>
              </a:buClr>
              <a:buSzPts val="2400"/>
              <a:buNone/>
            </a:pPr>
            <a:r>
              <a:rPr b="1" lang="en-US" sz="2400">
                <a:solidFill>
                  <a:srgbClr val="323F4F"/>
                </a:solidFill>
                <a:latin typeface="Calibri"/>
                <a:ea typeface="Calibri"/>
                <a:cs typeface="Calibri"/>
                <a:sym typeface="Calibri"/>
              </a:rPr>
              <a:t>A process is cooperating </a:t>
            </a:r>
            <a:r>
              <a:rPr lang="en-US" sz="2400">
                <a:latin typeface="Calibri"/>
                <a:ea typeface="Calibri"/>
                <a:cs typeface="Calibri"/>
                <a:sym typeface="Calibri"/>
              </a:rPr>
              <a:t>if it can affect or be affected by the other processes executing in the system.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Clearly, any process that shares data with other processes is a </a:t>
            </a:r>
            <a:r>
              <a:rPr b="1" lang="en-US" sz="2400">
                <a:latin typeface="Calibri"/>
                <a:ea typeface="Calibri"/>
                <a:cs typeface="Calibri"/>
                <a:sym typeface="Calibri"/>
              </a:rPr>
              <a:t>cooperating process</a:t>
            </a:r>
            <a:r>
              <a:rPr lang="en-US" sz="2400">
                <a:latin typeface="Calibri"/>
                <a:ea typeface="Calibri"/>
                <a:cs typeface="Calibri"/>
                <a:sym typeface="Calibri"/>
              </a:rPr>
              <a:t>. </a:t>
            </a:r>
            <a:endParaRPr sz="24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1136" name="Google Shape;1136;p16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1137" name="Google Shape;1137;p161"/>
          <p:cNvPicPr preferRelativeResize="0"/>
          <p:nvPr/>
        </p:nvPicPr>
        <p:blipFill rotWithShape="1">
          <a:blip r:embed="rId3">
            <a:alphaModFix/>
          </a:blip>
          <a:srcRect b="18925" l="0" r="0" t="0"/>
          <a:stretch/>
        </p:blipFill>
        <p:spPr>
          <a:xfrm>
            <a:off x="4564062" y="5676900"/>
            <a:ext cx="4976178" cy="95758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62"/>
          <p:cNvSpPr txBox="1"/>
          <p:nvPr>
            <p:ph idx="1" type="body"/>
          </p:nvPr>
        </p:nvSpPr>
        <p:spPr>
          <a:xfrm>
            <a:off x="2569029" y="0"/>
            <a:ext cx="9394371" cy="677091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lnSpc>
                <a:spcPct val="150000"/>
              </a:lnSpc>
              <a:spcBef>
                <a:spcPts val="0"/>
              </a:spcBef>
              <a:spcAft>
                <a:spcPts val="0"/>
              </a:spcAft>
              <a:buClr>
                <a:schemeClr val="dk1"/>
              </a:buClr>
              <a:buSzPct val="100000"/>
              <a:buNone/>
            </a:pPr>
            <a:r>
              <a:rPr lang="en-US" sz="2800">
                <a:latin typeface="Calibri"/>
                <a:ea typeface="Calibri"/>
                <a:cs typeface="Calibri"/>
                <a:sym typeface="Calibri"/>
              </a:rPr>
              <a:t>There are several reasons for providing an environment that allows </a:t>
            </a:r>
            <a:r>
              <a:rPr b="1" lang="en-US" sz="2800">
                <a:solidFill>
                  <a:srgbClr val="1F3864"/>
                </a:solidFill>
                <a:latin typeface="Calibri"/>
                <a:ea typeface="Calibri"/>
                <a:cs typeface="Calibri"/>
                <a:sym typeface="Calibri"/>
              </a:rPr>
              <a:t>process cooperation:</a:t>
            </a:r>
            <a:endParaRPr b="1" sz="2800">
              <a:solidFill>
                <a:srgbClr val="1F3864"/>
              </a:solidFill>
              <a:latin typeface="Calibri"/>
              <a:ea typeface="Calibri"/>
              <a:cs typeface="Calibri"/>
              <a:sym typeface="Calibri"/>
            </a:endParaRPr>
          </a:p>
          <a:p>
            <a:pPr indent="-228600" lvl="0" marL="228600" rtl="0" algn="just">
              <a:lnSpc>
                <a:spcPct val="150000"/>
              </a:lnSpc>
              <a:spcBef>
                <a:spcPts val="1800"/>
              </a:spcBef>
              <a:spcAft>
                <a:spcPts val="0"/>
              </a:spcAft>
              <a:buClr>
                <a:srgbClr val="000000"/>
              </a:buClr>
              <a:buSzPct val="100000"/>
              <a:buChar char="•"/>
            </a:pPr>
            <a:r>
              <a:rPr b="1" lang="en-US" sz="2800">
                <a:solidFill>
                  <a:srgbClr val="000000"/>
                </a:solidFill>
                <a:latin typeface="Calibri"/>
                <a:ea typeface="Calibri"/>
                <a:cs typeface="Calibri"/>
                <a:sym typeface="Calibri"/>
              </a:rPr>
              <a:t>Information sharing</a:t>
            </a:r>
            <a:r>
              <a:rPr lang="en-US" sz="2800">
                <a:solidFill>
                  <a:srgbClr val="000000"/>
                </a:solidFill>
                <a:latin typeface="Calibri"/>
                <a:ea typeface="Calibri"/>
                <a:cs typeface="Calibri"/>
                <a:sym typeface="Calibri"/>
              </a:rPr>
              <a:t>. Since several users may be interested in the same piece of information (for instance, a shared file), we must provide an environment to allow concurrent access to such information. </a:t>
            </a:r>
            <a:endParaRPr/>
          </a:p>
          <a:p>
            <a:pPr indent="-228600" lvl="0" marL="228600" rtl="0" algn="just">
              <a:lnSpc>
                <a:spcPct val="150000"/>
              </a:lnSpc>
              <a:spcBef>
                <a:spcPts val="1015"/>
              </a:spcBef>
              <a:spcAft>
                <a:spcPts val="0"/>
              </a:spcAft>
              <a:buClr>
                <a:srgbClr val="000000"/>
              </a:buClr>
              <a:buSzPct val="100000"/>
              <a:buChar char="•"/>
            </a:pPr>
            <a:r>
              <a:rPr b="1" lang="en-US" sz="2800">
                <a:solidFill>
                  <a:srgbClr val="000000"/>
                </a:solidFill>
                <a:latin typeface="Calibri"/>
                <a:ea typeface="Calibri"/>
                <a:cs typeface="Calibri"/>
                <a:sym typeface="Calibri"/>
              </a:rPr>
              <a:t>Computation speedup</a:t>
            </a:r>
            <a:r>
              <a:rPr lang="en-US" sz="2800">
                <a:solidFill>
                  <a:srgbClr val="000000"/>
                </a:solidFill>
                <a:latin typeface="Calibri"/>
                <a:ea typeface="Calibri"/>
                <a:cs typeface="Calibri"/>
                <a:sym typeface="Calibri"/>
              </a:rPr>
              <a:t>. If we want a particular task to run faster, we must break it into subtasks, each of which will be executing in parallel with the others. Notice that such a speedup can be achieved only if the computer has multiple processing elements (such as CPUs or I/O channels).</a:t>
            </a:r>
            <a:endParaRPr sz="2800">
              <a:solidFill>
                <a:srgbClr val="000000"/>
              </a:solidFill>
              <a:latin typeface="Calibri"/>
              <a:ea typeface="Calibri"/>
              <a:cs typeface="Calibri"/>
              <a:sym typeface="Calibri"/>
            </a:endParaRPr>
          </a:p>
          <a:p>
            <a:pPr indent="-228600" lvl="0" marL="228600" rtl="0" algn="just">
              <a:lnSpc>
                <a:spcPct val="150000"/>
              </a:lnSpc>
              <a:spcBef>
                <a:spcPts val="1000"/>
              </a:spcBef>
              <a:spcAft>
                <a:spcPts val="0"/>
              </a:spcAft>
              <a:buClr>
                <a:srgbClr val="000000"/>
              </a:buClr>
              <a:buSzPct val="100000"/>
              <a:buChar char="•"/>
            </a:pPr>
            <a:r>
              <a:rPr b="1" lang="en-US" sz="2800">
                <a:solidFill>
                  <a:srgbClr val="000000"/>
                </a:solidFill>
                <a:latin typeface="Calibri"/>
                <a:ea typeface="Calibri"/>
                <a:cs typeface="Calibri"/>
                <a:sym typeface="Calibri"/>
              </a:rPr>
              <a:t>Modularity</a:t>
            </a:r>
            <a:r>
              <a:rPr lang="en-US" sz="2800">
                <a:solidFill>
                  <a:srgbClr val="000000"/>
                </a:solidFill>
                <a:latin typeface="Calibri"/>
                <a:ea typeface="Calibri"/>
                <a:cs typeface="Calibri"/>
                <a:sym typeface="Calibri"/>
              </a:rPr>
              <a:t>. We may want to construct the system in a modular fashion, dividing the system functions into separate processes or threads.</a:t>
            </a:r>
            <a:endParaRPr sz="28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t/>
            </a:r>
            <a:endParaRPr sz="2800">
              <a:solidFill>
                <a:srgbClr val="000000"/>
              </a:solidFill>
              <a:latin typeface="Calibri"/>
              <a:ea typeface="Calibri"/>
              <a:cs typeface="Calibri"/>
              <a:sym typeface="Calibri"/>
            </a:endParaRPr>
          </a:p>
          <a:p>
            <a:pPr indent="-77470" lvl="0" marL="228600" rtl="0" algn="l">
              <a:lnSpc>
                <a:spcPct val="90000"/>
              </a:lnSpc>
              <a:spcBef>
                <a:spcPts val="1015"/>
              </a:spcBef>
              <a:spcAft>
                <a:spcPts val="0"/>
              </a:spcAft>
              <a:buClr>
                <a:schemeClr val="dk1"/>
              </a:buClr>
              <a:buSzPct val="100000"/>
              <a:buNone/>
            </a:pPr>
            <a:r>
              <a:t/>
            </a:r>
            <a:endParaRPr/>
          </a:p>
        </p:txBody>
      </p:sp>
      <p:sp>
        <p:nvSpPr>
          <p:cNvPr id="1143" name="Google Shape;1143;p16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63"/>
          <p:cNvSpPr txBox="1"/>
          <p:nvPr>
            <p:ph idx="1" type="body"/>
          </p:nvPr>
        </p:nvSpPr>
        <p:spPr>
          <a:xfrm>
            <a:off x="2478313" y="637177"/>
            <a:ext cx="9514115" cy="5286104"/>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Convenience</a:t>
            </a:r>
            <a:r>
              <a:rPr lang="en-US" sz="2400">
                <a:solidFill>
                  <a:srgbClr val="000000"/>
                </a:solidFill>
                <a:latin typeface="Calibri"/>
                <a:ea typeface="Calibri"/>
                <a:cs typeface="Calibri"/>
                <a:sym typeface="Calibri"/>
              </a:rPr>
              <a:t>. Even an individual user may work on many tasks at the same time. For instance, a user may be editing, printing, and compiling in parallel.</a:t>
            </a:r>
            <a:endParaRPr sz="2400">
              <a:solidFill>
                <a:srgbClr val="000000"/>
              </a:solidFill>
              <a:latin typeface="Calibri"/>
              <a:ea typeface="Calibri"/>
              <a:cs typeface="Calibri"/>
              <a:sym typeface="Calibri"/>
            </a:endParaRPr>
          </a:p>
          <a:p>
            <a:pPr indent="0" lvl="0" marL="0" rtl="0" algn="just">
              <a:lnSpc>
                <a:spcPct val="150000"/>
              </a:lnSpc>
              <a:spcBef>
                <a:spcPts val="1015"/>
              </a:spcBef>
              <a:spcAft>
                <a:spcPts val="0"/>
              </a:spcAft>
              <a:buClr>
                <a:srgbClr val="323F4F"/>
              </a:buClr>
              <a:buSzPts val="2400"/>
              <a:buNone/>
            </a:pPr>
            <a:r>
              <a:rPr b="1" lang="en-US" sz="2400">
                <a:solidFill>
                  <a:srgbClr val="323F4F"/>
                </a:solidFill>
                <a:latin typeface="Calibri"/>
                <a:ea typeface="Calibri"/>
                <a:cs typeface="Calibri"/>
                <a:sym typeface="Calibri"/>
              </a:rPr>
              <a:t>Cooperating processes require an interprocess communication (IPC) mechanism that will allow them to exchange data and information.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There are two fundamental models of interprocess communication:</a:t>
            </a:r>
            <a:endParaRPr/>
          </a:p>
          <a:p>
            <a:pPr indent="0" lvl="0" marL="0" rtl="0" algn="just">
              <a:lnSpc>
                <a:spcPct val="150000"/>
              </a:lnSpc>
              <a:spcBef>
                <a:spcPts val="1800"/>
              </a:spcBef>
              <a:spcAft>
                <a:spcPts val="0"/>
              </a:spcAft>
              <a:buClr>
                <a:srgbClr val="323F4F"/>
              </a:buClr>
              <a:buSzPts val="2400"/>
              <a:buNone/>
            </a:pPr>
            <a:r>
              <a:rPr lang="en-US" sz="2400">
                <a:solidFill>
                  <a:srgbClr val="323F4F"/>
                </a:solidFill>
                <a:latin typeface="Calibri"/>
                <a:ea typeface="Calibri"/>
                <a:cs typeface="Calibri"/>
                <a:sym typeface="Calibri"/>
              </a:rPr>
              <a:t> (1) Shared memory.</a:t>
            </a:r>
            <a:endParaRPr/>
          </a:p>
          <a:p>
            <a:pPr indent="0" lvl="0" marL="0" rtl="0" algn="just">
              <a:lnSpc>
                <a:spcPct val="150000"/>
              </a:lnSpc>
              <a:spcBef>
                <a:spcPts val="1800"/>
              </a:spcBef>
              <a:spcAft>
                <a:spcPts val="0"/>
              </a:spcAft>
              <a:buClr>
                <a:srgbClr val="323F4F"/>
              </a:buClr>
              <a:buSzPts val="2400"/>
              <a:buNone/>
            </a:pPr>
            <a:r>
              <a:rPr lang="en-US" sz="2400">
                <a:solidFill>
                  <a:srgbClr val="323F4F"/>
                </a:solidFill>
                <a:latin typeface="Calibri"/>
                <a:ea typeface="Calibri"/>
                <a:cs typeface="Calibri"/>
                <a:sym typeface="Calibri"/>
              </a:rPr>
              <a:t> (2) Message passing</a:t>
            </a:r>
            <a:r>
              <a:rPr lang="en-US" sz="2400">
                <a:latin typeface="Calibri"/>
                <a:ea typeface="Calibri"/>
                <a:cs typeface="Calibri"/>
                <a:sym typeface="Calibri"/>
              </a:rPr>
              <a:t>. </a:t>
            </a:r>
            <a:endParaRPr/>
          </a:p>
          <a:p>
            <a:pPr indent="-50800" lvl="0" marL="228600" rtl="0" algn="l">
              <a:lnSpc>
                <a:spcPct val="90000"/>
              </a:lnSpc>
              <a:spcBef>
                <a:spcPts val="1800"/>
              </a:spcBef>
              <a:spcAft>
                <a:spcPts val="0"/>
              </a:spcAft>
              <a:buClr>
                <a:schemeClr val="dk1"/>
              </a:buClr>
              <a:buSzPts val="2800"/>
              <a:buNone/>
            </a:pPr>
            <a:r>
              <a:t/>
            </a:r>
            <a:endParaRPr/>
          </a:p>
        </p:txBody>
      </p:sp>
      <p:sp>
        <p:nvSpPr>
          <p:cNvPr id="1149" name="Google Shape;1149;p16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64"/>
          <p:cNvSpPr txBox="1"/>
          <p:nvPr>
            <p:ph idx="1" type="body"/>
          </p:nvPr>
        </p:nvSpPr>
        <p:spPr>
          <a:xfrm>
            <a:off x="2579189" y="894081"/>
            <a:ext cx="9481457" cy="511048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Clr>
                <a:srgbClr val="0000FF"/>
              </a:buClr>
              <a:buSzPts val="2800"/>
              <a:buNone/>
            </a:pPr>
            <a:r>
              <a:rPr lang="en-US">
                <a:solidFill>
                  <a:srgbClr val="0000FF"/>
                </a:solidFill>
                <a:latin typeface="Calibri"/>
                <a:ea typeface="Calibri"/>
                <a:cs typeface="Calibri"/>
                <a:sym typeface="Calibri"/>
              </a:rPr>
              <a:t>In the shared-memory model</a:t>
            </a:r>
            <a:r>
              <a:rPr lang="en-US">
                <a:latin typeface="Calibri"/>
                <a:ea typeface="Calibri"/>
                <a:cs typeface="Calibri"/>
                <a:sym typeface="Calibri"/>
              </a:rPr>
              <a:t>, a region of memory that is shared by cooperating processes is established.</a:t>
            </a:r>
            <a:endParaRPr/>
          </a:p>
          <a:p>
            <a:pPr indent="0" lvl="0" marL="0" rtl="0" algn="just">
              <a:lnSpc>
                <a:spcPct val="150000"/>
              </a:lnSpc>
              <a:spcBef>
                <a:spcPts val="1800"/>
              </a:spcBef>
              <a:spcAft>
                <a:spcPts val="0"/>
              </a:spcAft>
              <a:buClr>
                <a:schemeClr val="dk1"/>
              </a:buClr>
              <a:buSzPts val="2800"/>
              <a:buNone/>
            </a:pPr>
            <a:r>
              <a:rPr lang="en-US">
                <a:latin typeface="Calibri"/>
                <a:ea typeface="Calibri"/>
                <a:cs typeface="Calibri"/>
                <a:sym typeface="Calibri"/>
              </a:rPr>
              <a:t> Processes can then exchange information by reading and writing data to the shared region. </a:t>
            </a:r>
            <a:endParaRPr/>
          </a:p>
          <a:p>
            <a:pPr indent="0" lvl="0" marL="0" rtl="0" algn="just">
              <a:lnSpc>
                <a:spcPct val="150000"/>
              </a:lnSpc>
              <a:spcBef>
                <a:spcPts val="1800"/>
              </a:spcBef>
              <a:spcAft>
                <a:spcPts val="0"/>
              </a:spcAft>
              <a:buClr>
                <a:srgbClr val="0000FF"/>
              </a:buClr>
              <a:buSzPts val="2800"/>
              <a:buNone/>
            </a:pPr>
            <a:r>
              <a:rPr lang="en-US">
                <a:solidFill>
                  <a:srgbClr val="0000FF"/>
                </a:solidFill>
                <a:latin typeface="Calibri"/>
                <a:ea typeface="Calibri"/>
                <a:cs typeface="Calibri"/>
                <a:sym typeface="Calibri"/>
              </a:rPr>
              <a:t>In the message passing model,</a:t>
            </a:r>
            <a:r>
              <a:rPr lang="en-US">
                <a:latin typeface="Calibri"/>
                <a:ea typeface="Calibri"/>
                <a:cs typeface="Calibri"/>
                <a:sym typeface="Calibri"/>
              </a:rPr>
              <a:t> communication takes place by means of messages exchanged between the cooperating processes. </a:t>
            </a:r>
            <a:endParaRPr/>
          </a:p>
          <a:p>
            <a:pPr indent="-25400" lvl="0" marL="228600" rtl="0" algn="l">
              <a:lnSpc>
                <a:spcPct val="90000"/>
              </a:lnSpc>
              <a:spcBef>
                <a:spcPts val="1800"/>
              </a:spcBef>
              <a:spcAft>
                <a:spcPts val="0"/>
              </a:spcAft>
              <a:buClr>
                <a:schemeClr val="dk1"/>
              </a:buClr>
              <a:buSzPts val="3200"/>
              <a:buNone/>
            </a:pPr>
            <a:r>
              <a:t/>
            </a:r>
            <a:endParaRPr sz="3200"/>
          </a:p>
        </p:txBody>
      </p:sp>
      <p:sp>
        <p:nvSpPr>
          <p:cNvPr id="1155" name="Google Shape;1155;p16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65"/>
          <p:cNvPicPr preferRelativeResize="0"/>
          <p:nvPr>
            <p:ph idx="1" type="body"/>
          </p:nvPr>
        </p:nvPicPr>
        <p:blipFill rotWithShape="1">
          <a:blip r:embed="rId3">
            <a:alphaModFix/>
          </a:blip>
          <a:srcRect b="0" l="0" r="0" t="0"/>
          <a:stretch/>
        </p:blipFill>
        <p:spPr>
          <a:xfrm>
            <a:off x="3646714" y="813223"/>
            <a:ext cx="7543799" cy="4335720"/>
          </a:xfrm>
          <a:prstGeom prst="rect">
            <a:avLst/>
          </a:prstGeom>
          <a:noFill/>
          <a:ln>
            <a:noFill/>
          </a:ln>
        </p:spPr>
      </p:pic>
      <p:sp>
        <p:nvSpPr>
          <p:cNvPr id="1161" name="Google Shape;1161;p165"/>
          <p:cNvSpPr txBox="1"/>
          <p:nvPr/>
        </p:nvSpPr>
        <p:spPr>
          <a:xfrm>
            <a:off x="4321628" y="5374337"/>
            <a:ext cx="6868885" cy="407035"/>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lang="en-US" sz="2000">
                <a:solidFill>
                  <a:schemeClr val="dk1"/>
                </a:solidFill>
                <a:latin typeface="Calibri"/>
                <a:ea typeface="Calibri"/>
                <a:cs typeface="Calibri"/>
                <a:sym typeface="Calibri"/>
              </a:rPr>
              <a:t>Communication models (a) Message passing (b) Shared memory.</a:t>
            </a:r>
            <a:endParaRPr sz="2000">
              <a:solidFill>
                <a:schemeClr val="dk1"/>
              </a:solidFill>
              <a:latin typeface="Calibri"/>
              <a:ea typeface="Calibri"/>
              <a:cs typeface="Calibri"/>
              <a:sym typeface="Calibri"/>
            </a:endParaRPr>
          </a:p>
        </p:txBody>
      </p:sp>
      <p:sp>
        <p:nvSpPr>
          <p:cNvPr id="1162" name="Google Shape;1162;p16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66"/>
          <p:cNvSpPr txBox="1"/>
          <p:nvPr>
            <p:ph idx="1" type="body"/>
          </p:nvPr>
        </p:nvSpPr>
        <p:spPr>
          <a:xfrm>
            <a:off x="2547257" y="174170"/>
            <a:ext cx="9503229" cy="6683830"/>
          </a:xfrm>
          <a:prstGeom prst="rect">
            <a:avLst/>
          </a:prstGeom>
          <a:noFill/>
          <a:ln>
            <a:noFill/>
          </a:ln>
        </p:spPr>
        <p:txBody>
          <a:bodyPr anchorCtr="0" anchor="t" bIns="45700" lIns="91425" spcFirstLastPara="1" rIns="91425" wrap="square" tIns="45700">
            <a:noAutofit/>
          </a:bodyPr>
          <a:lstStyle/>
          <a:p>
            <a:pPr indent="0" lvl="0" marL="0" rtl="0" algn="ctr">
              <a:lnSpc>
                <a:spcPct val="17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Shared-Memory Systems</a:t>
            </a:r>
            <a:endParaRPr b="1" sz="2400">
              <a:solidFill>
                <a:srgbClr val="FF0000"/>
              </a:solidFill>
              <a:latin typeface="Calibri"/>
              <a:ea typeface="Calibri"/>
              <a:cs typeface="Calibri"/>
              <a:sym typeface="Calibri"/>
            </a:endParaRPr>
          </a:p>
          <a:p>
            <a:pPr indent="-228600" lvl="0" marL="228600" rtl="0" algn="just">
              <a:lnSpc>
                <a:spcPct val="170000"/>
              </a:lnSpc>
              <a:spcBef>
                <a:spcPts val="1800"/>
              </a:spcBef>
              <a:spcAft>
                <a:spcPts val="0"/>
              </a:spcAft>
              <a:buClr>
                <a:schemeClr val="dk1"/>
              </a:buClr>
              <a:buSzPts val="2400"/>
              <a:buChar char="•"/>
            </a:pPr>
            <a:r>
              <a:rPr lang="en-US" sz="2400">
                <a:latin typeface="Calibri"/>
                <a:ea typeface="Calibri"/>
                <a:cs typeface="Calibri"/>
                <a:sym typeface="Calibri"/>
              </a:rPr>
              <a:t>Interprocess communication using shared memory requires communicating processes to establish a region of shared memory. </a:t>
            </a:r>
            <a:endParaRPr/>
          </a:p>
          <a:p>
            <a:pPr indent="-228600" lvl="0" marL="228600" rtl="0" algn="just">
              <a:lnSpc>
                <a:spcPct val="170000"/>
              </a:lnSpc>
              <a:spcBef>
                <a:spcPts val="1800"/>
              </a:spcBef>
              <a:spcAft>
                <a:spcPts val="0"/>
              </a:spcAft>
              <a:buClr>
                <a:schemeClr val="dk1"/>
              </a:buClr>
              <a:buSzPts val="2400"/>
              <a:buChar char="•"/>
            </a:pPr>
            <a:r>
              <a:rPr lang="en-US" sz="2400">
                <a:latin typeface="Calibri"/>
                <a:ea typeface="Calibri"/>
                <a:cs typeface="Calibri"/>
                <a:sym typeface="Calibri"/>
              </a:rPr>
              <a:t>Typically, a shared-memory region resides in the address space of the process creating the shared-memory segment. </a:t>
            </a:r>
            <a:endParaRPr/>
          </a:p>
          <a:p>
            <a:pPr indent="-228600" lvl="0" marL="228600" rtl="0" algn="just">
              <a:lnSpc>
                <a:spcPct val="170000"/>
              </a:lnSpc>
              <a:spcBef>
                <a:spcPts val="1800"/>
              </a:spcBef>
              <a:spcAft>
                <a:spcPts val="0"/>
              </a:spcAft>
              <a:buClr>
                <a:schemeClr val="dk1"/>
              </a:buClr>
              <a:buSzPts val="2400"/>
              <a:buChar char="•"/>
            </a:pPr>
            <a:r>
              <a:rPr lang="en-US" sz="2400">
                <a:latin typeface="Calibri"/>
                <a:ea typeface="Calibri"/>
                <a:cs typeface="Calibri"/>
                <a:sym typeface="Calibri"/>
              </a:rPr>
              <a:t>Other processes that wish to communicate using this shared-memory segment must attach it to their address space. </a:t>
            </a:r>
            <a:endParaRPr/>
          </a:p>
        </p:txBody>
      </p:sp>
      <p:sp>
        <p:nvSpPr>
          <p:cNvPr id="1168" name="Google Shape;1168;p166"/>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67"/>
          <p:cNvSpPr txBox="1"/>
          <p:nvPr>
            <p:ph idx="1" type="body"/>
          </p:nvPr>
        </p:nvSpPr>
        <p:spPr>
          <a:xfrm>
            <a:off x="2525486" y="141514"/>
            <a:ext cx="9448800" cy="6585857"/>
          </a:xfrm>
          <a:prstGeom prst="rect">
            <a:avLst/>
          </a:prstGeom>
          <a:noFill/>
          <a:ln>
            <a:noFill/>
          </a:ln>
        </p:spPr>
        <p:txBody>
          <a:bodyPr anchorCtr="0" anchor="t" bIns="45700" lIns="91425" spcFirstLastPara="1" rIns="91425" wrap="square" tIns="45700">
            <a:normAutofit/>
          </a:bodyPr>
          <a:lstStyle/>
          <a:p>
            <a:pPr indent="-228600" lvl="0" marL="228600" rtl="0" algn="just">
              <a:lnSpc>
                <a:spcPct val="170000"/>
              </a:lnSpc>
              <a:spcBef>
                <a:spcPts val="0"/>
              </a:spcBef>
              <a:spcAft>
                <a:spcPts val="0"/>
              </a:spcAft>
              <a:buClr>
                <a:schemeClr val="dk1"/>
              </a:buClr>
              <a:buSzPts val="2400"/>
              <a:buChar char="•"/>
            </a:pPr>
            <a:r>
              <a:rPr lang="en-US" sz="2400">
                <a:latin typeface="Calibri"/>
                <a:ea typeface="Calibri"/>
                <a:cs typeface="Calibri"/>
                <a:sym typeface="Calibri"/>
              </a:rPr>
              <a:t>Normally, the operating system tries to prevent one process from accessing another process's memory. </a:t>
            </a:r>
            <a:endParaRPr/>
          </a:p>
          <a:p>
            <a:pPr indent="-228600" lvl="0" marL="228600" rtl="0" algn="just">
              <a:lnSpc>
                <a:spcPct val="170000"/>
              </a:lnSpc>
              <a:spcBef>
                <a:spcPts val="1800"/>
              </a:spcBef>
              <a:spcAft>
                <a:spcPts val="0"/>
              </a:spcAft>
              <a:buClr>
                <a:schemeClr val="dk1"/>
              </a:buClr>
              <a:buSzPts val="2400"/>
              <a:buChar char="•"/>
            </a:pPr>
            <a:r>
              <a:rPr lang="en-US" sz="2400">
                <a:latin typeface="Calibri"/>
                <a:ea typeface="Calibri"/>
                <a:cs typeface="Calibri"/>
                <a:sym typeface="Calibri"/>
              </a:rPr>
              <a:t>Shared memory requires that two or more processes agree to remove this restriction. </a:t>
            </a:r>
            <a:endParaRPr/>
          </a:p>
          <a:p>
            <a:pPr indent="-228600" lvl="0" marL="228600" rtl="0" algn="just">
              <a:lnSpc>
                <a:spcPct val="170000"/>
              </a:lnSpc>
              <a:spcBef>
                <a:spcPts val="1800"/>
              </a:spcBef>
              <a:spcAft>
                <a:spcPts val="0"/>
              </a:spcAft>
              <a:buClr>
                <a:schemeClr val="dk1"/>
              </a:buClr>
              <a:buSzPts val="2400"/>
              <a:buChar char="•"/>
            </a:pPr>
            <a:r>
              <a:rPr lang="en-US" sz="2400">
                <a:latin typeface="Calibri"/>
                <a:ea typeface="Calibri"/>
                <a:cs typeface="Calibri"/>
                <a:sym typeface="Calibri"/>
              </a:rPr>
              <a:t>They can then exchange information by reading and writing data in the shared areas. </a:t>
            </a:r>
            <a:endParaRPr sz="2400"/>
          </a:p>
          <a:p>
            <a:pPr indent="-50800" lvl="0" marL="228600" rtl="0" algn="l">
              <a:lnSpc>
                <a:spcPct val="90000"/>
              </a:lnSpc>
              <a:spcBef>
                <a:spcPts val="1800"/>
              </a:spcBef>
              <a:spcAft>
                <a:spcPts val="0"/>
              </a:spcAft>
              <a:buClr>
                <a:schemeClr val="dk1"/>
              </a:buClr>
              <a:buSzPts val="2800"/>
              <a:buNone/>
            </a:pPr>
            <a:r>
              <a:t/>
            </a:r>
            <a:endParaRPr/>
          </a:p>
        </p:txBody>
      </p:sp>
      <p:sp>
        <p:nvSpPr>
          <p:cNvPr id="1174" name="Google Shape;1174;p16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68"/>
          <p:cNvSpPr txBox="1"/>
          <p:nvPr>
            <p:ph idx="1" type="body"/>
          </p:nvPr>
        </p:nvSpPr>
        <p:spPr>
          <a:xfrm>
            <a:off x="2503713" y="0"/>
            <a:ext cx="9557657" cy="68580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170000"/>
              </a:lnSpc>
              <a:spcBef>
                <a:spcPts val="0"/>
              </a:spcBef>
              <a:spcAft>
                <a:spcPts val="0"/>
              </a:spcAft>
              <a:buClr>
                <a:schemeClr val="dk1"/>
              </a:buClr>
              <a:buSzPct val="100000"/>
              <a:buChar char="•"/>
            </a:pPr>
            <a:r>
              <a:rPr lang="en-US" sz="2800">
                <a:latin typeface="Calibri"/>
                <a:ea typeface="Calibri"/>
                <a:cs typeface="Calibri"/>
                <a:sym typeface="Calibri"/>
              </a:rPr>
              <a:t>One solution to the producer-consumer problem uses shared memory. </a:t>
            </a:r>
            <a:endParaRPr/>
          </a:p>
          <a:p>
            <a:pPr indent="-228600" lvl="0" marL="228600" rtl="0" algn="just">
              <a:lnSpc>
                <a:spcPct val="170000"/>
              </a:lnSpc>
              <a:spcBef>
                <a:spcPts val="1800"/>
              </a:spcBef>
              <a:spcAft>
                <a:spcPts val="0"/>
              </a:spcAft>
              <a:buClr>
                <a:schemeClr val="dk1"/>
              </a:buClr>
              <a:buSzPct val="100000"/>
              <a:buChar char="•"/>
            </a:pPr>
            <a:r>
              <a:rPr lang="en-US" sz="2800">
                <a:latin typeface="Calibri"/>
                <a:ea typeface="Calibri"/>
                <a:cs typeface="Calibri"/>
                <a:sym typeface="Calibri"/>
              </a:rPr>
              <a:t>To allow producer and consumer processes to run concurrently, we must have available a buffer of items that can be filled by the producer and emptied by the consumer. </a:t>
            </a:r>
            <a:endParaRPr/>
          </a:p>
          <a:p>
            <a:pPr indent="-228600" lvl="0" marL="228600" rtl="0" algn="just">
              <a:lnSpc>
                <a:spcPct val="170000"/>
              </a:lnSpc>
              <a:spcBef>
                <a:spcPts val="1800"/>
              </a:spcBef>
              <a:spcAft>
                <a:spcPts val="0"/>
              </a:spcAft>
              <a:buClr>
                <a:schemeClr val="dk1"/>
              </a:buClr>
              <a:buSzPct val="100000"/>
              <a:buChar char="•"/>
            </a:pPr>
            <a:r>
              <a:rPr lang="en-US" sz="2800">
                <a:latin typeface="Calibri"/>
                <a:ea typeface="Calibri"/>
                <a:cs typeface="Calibri"/>
                <a:sym typeface="Calibri"/>
              </a:rPr>
              <a:t>This buffer will reside in a region of memory that is shared by the producer and consumer processes. </a:t>
            </a:r>
            <a:endParaRPr/>
          </a:p>
          <a:p>
            <a:pPr indent="-228600" lvl="0" marL="228600" rtl="0" algn="just">
              <a:lnSpc>
                <a:spcPct val="170000"/>
              </a:lnSpc>
              <a:spcBef>
                <a:spcPts val="1800"/>
              </a:spcBef>
              <a:spcAft>
                <a:spcPts val="0"/>
              </a:spcAft>
              <a:buClr>
                <a:schemeClr val="dk1"/>
              </a:buClr>
              <a:buSzPct val="100000"/>
              <a:buChar char="•"/>
            </a:pPr>
            <a:r>
              <a:rPr lang="en-US" sz="2800">
                <a:latin typeface="Calibri"/>
                <a:ea typeface="Calibri"/>
                <a:cs typeface="Calibri"/>
                <a:sym typeface="Calibri"/>
              </a:rPr>
              <a:t>A producer can produce one item while the consumer is consuming another item. </a:t>
            </a:r>
            <a:endParaRPr sz="2800">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1180" name="Google Shape;1180;p16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69"/>
          <p:cNvSpPr txBox="1"/>
          <p:nvPr>
            <p:ph idx="1" type="body"/>
          </p:nvPr>
        </p:nvSpPr>
        <p:spPr>
          <a:xfrm>
            <a:off x="2558143" y="119743"/>
            <a:ext cx="9416143" cy="6542314"/>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70000"/>
              </a:lnSpc>
              <a:spcBef>
                <a:spcPts val="0"/>
              </a:spcBef>
              <a:spcAft>
                <a:spcPts val="0"/>
              </a:spcAft>
              <a:buClr>
                <a:schemeClr val="dk1"/>
              </a:buClr>
              <a:buSzPct val="100000"/>
              <a:buChar char="•"/>
            </a:pPr>
            <a:r>
              <a:rPr lang="en-US" sz="2400">
                <a:latin typeface="Calibri"/>
                <a:ea typeface="Calibri"/>
                <a:cs typeface="Calibri"/>
                <a:sym typeface="Calibri"/>
              </a:rPr>
              <a:t>The producer and consumer must be synchronized, so that the consumer does not try to consume an item that has not yet been produced.</a:t>
            </a:r>
            <a:endParaRPr/>
          </a:p>
          <a:p>
            <a:pPr indent="-228600" lvl="0" marL="228600" rtl="0" algn="just">
              <a:lnSpc>
                <a:spcPct val="170000"/>
              </a:lnSpc>
              <a:spcBef>
                <a:spcPts val="1800"/>
              </a:spcBef>
              <a:spcAft>
                <a:spcPts val="0"/>
              </a:spcAft>
              <a:buClr>
                <a:schemeClr val="dk1"/>
              </a:buClr>
              <a:buSzPct val="100000"/>
              <a:buChar char="•"/>
            </a:pPr>
            <a:r>
              <a:rPr lang="en-US" sz="2400">
                <a:latin typeface="Calibri"/>
                <a:ea typeface="Calibri"/>
                <a:cs typeface="Calibri"/>
                <a:sym typeface="Calibri"/>
              </a:rPr>
              <a:t>Two types of buffers can be used. </a:t>
            </a:r>
            <a:endParaRPr/>
          </a:p>
          <a:p>
            <a:pPr indent="-228600" lvl="0" marL="228600" rtl="0" algn="just">
              <a:lnSpc>
                <a:spcPct val="170000"/>
              </a:lnSpc>
              <a:spcBef>
                <a:spcPts val="1800"/>
              </a:spcBef>
              <a:spcAft>
                <a:spcPts val="0"/>
              </a:spcAft>
              <a:buClr>
                <a:schemeClr val="dk1"/>
              </a:buClr>
              <a:buSzPct val="100000"/>
              <a:buFont typeface="Noto Sans Symbols"/>
              <a:buChar char="✔"/>
            </a:pPr>
            <a:r>
              <a:rPr lang="en-US" sz="2400">
                <a:latin typeface="Calibri"/>
                <a:ea typeface="Calibri"/>
                <a:cs typeface="Calibri"/>
                <a:sym typeface="Calibri"/>
              </a:rPr>
              <a:t>The unbounded buffer </a:t>
            </a:r>
            <a:r>
              <a:rPr lang="en-US" sz="2400">
                <a:solidFill>
                  <a:srgbClr val="0000FF"/>
                </a:solidFill>
                <a:latin typeface="Calibri"/>
                <a:ea typeface="Calibri"/>
                <a:cs typeface="Calibri"/>
                <a:sym typeface="Calibri"/>
              </a:rPr>
              <a:t>places no practical limit on the size of the buffer. The consumer may have to wait for new items, but the producer can always produce new items. </a:t>
            </a:r>
            <a:endParaRPr/>
          </a:p>
          <a:p>
            <a:pPr indent="-228600" lvl="0" marL="228600" rtl="0" algn="just">
              <a:lnSpc>
                <a:spcPct val="170000"/>
              </a:lnSpc>
              <a:spcBef>
                <a:spcPts val="1800"/>
              </a:spcBef>
              <a:spcAft>
                <a:spcPts val="0"/>
              </a:spcAft>
              <a:buClr>
                <a:schemeClr val="dk1"/>
              </a:buClr>
              <a:buSzPct val="100000"/>
              <a:buFont typeface="Noto Sans Symbols"/>
              <a:buChar char="✔"/>
            </a:pPr>
            <a:r>
              <a:rPr lang="en-US" sz="2400">
                <a:latin typeface="Calibri"/>
                <a:ea typeface="Calibri"/>
                <a:cs typeface="Calibri"/>
                <a:sym typeface="Calibri"/>
              </a:rPr>
              <a:t>The bounded buffer </a:t>
            </a:r>
            <a:r>
              <a:rPr lang="en-US" sz="2400">
                <a:solidFill>
                  <a:srgbClr val="0000FF"/>
                </a:solidFill>
                <a:latin typeface="Calibri"/>
                <a:ea typeface="Calibri"/>
                <a:cs typeface="Calibri"/>
                <a:sym typeface="Calibri"/>
              </a:rPr>
              <a:t>assumes a fixed buffer size. In this case, the consumer must wait if the buffer is empty, and the producer must wait if the buffer is full.</a:t>
            </a:r>
            <a:endParaRPr sz="2400">
              <a:solidFill>
                <a:srgbClr val="0000FF"/>
              </a:solidFill>
              <a:latin typeface="Calibri"/>
              <a:ea typeface="Calibri"/>
              <a:cs typeface="Calibri"/>
              <a:sym typeface="Calibri"/>
            </a:endParaRPr>
          </a:p>
          <a:p>
            <a:pPr indent="0" lvl="0" marL="0" rtl="0" algn="l">
              <a:lnSpc>
                <a:spcPct val="90000"/>
              </a:lnSpc>
              <a:spcBef>
                <a:spcPts val="180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idx="1" type="body"/>
          </p:nvPr>
        </p:nvSpPr>
        <p:spPr>
          <a:xfrm>
            <a:off x="2611120" y="404725"/>
            <a:ext cx="9580880" cy="628904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400">
                <a:latin typeface="Calibri"/>
                <a:ea typeface="Calibri"/>
                <a:cs typeface="Calibri"/>
                <a:sym typeface="Calibri"/>
              </a:rPr>
              <a:t>It must know how to load the OS and start executing that system.</a:t>
            </a:r>
            <a:endParaRPr/>
          </a:p>
          <a:p>
            <a:pPr indent="-228600" lvl="0" marL="228600" rtl="0" algn="l">
              <a:lnSpc>
                <a:spcPct val="90000"/>
              </a:lnSpc>
              <a:spcBef>
                <a:spcPts val="1000"/>
              </a:spcBef>
              <a:spcAft>
                <a:spcPts val="0"/>
              </a:spcAft>
              <a:buClr>
                <a:schemeClr val="dk1"/>
              </a:buClr>
              <a:buSzPct val="100000"/>
              <a:buChar char="•"/>
            </a:pPr>
            <a:r>
              <a:rPr lang="en-US" sz="2400">
                <a:latin typeface="Calibri"/>
                <a:ea typeface="Calibri"/>
                <a:cs typeface="Calibri"/>
                <a:sym typeface="Calibri"/>
              </a:rPr>
              <a:t>It must locate and load into memory the OS kernel.</a:t>
            </a:r>
            <a:endParaRPr/>
          </a:p>
          <a:p>
            <a:pPr indent="0" lvl="0" marL="0" rtl="0" algn="l">
              <a:lnSpc>
                <a:spcPct val="90000"/>
              </a:lnSpc>
              <a:spcBef>
                <a:spcPts val="1000"/>
              </a:spcBef>
              <a:spcAft>
                <a:spcPts val="0"/>
              </a:spcAft>
              <a:buClr>
                <a:srgbClr val="FF0000"/>
              </a:buClr>
              <a:buSzPct val="100000"/>
              <a:buNone/>
            </a:pPr>
            <a:r>
              <a:rPr b="1" lang="en-US" sz="2400">
                <a:solidFill>
                  <a:srgbClr val="FF0000"/>
                </a:solidFill>
                <a:latin typeface="Calibri"/>
                <a:ea typeface="Calibri"/>
                <a:cs typeface="Calibri"/>
                <a:sym typeface="Calibri"/>
              </a:rPr>
              <a:t>Interrupt</a:t>
            </a:r>
            <a:endParaRPr/>
          </a:p>
          <a:p>
            <a:pPr indent="-228600" lvl="0" marL="228600" rtl="0" algn="l">
              <a:lnSpc>
                <a:spcPct val="90000"/>
              </a:lnSpc>
              <a:spcBef>
                <a:spcPts val="1000"/>
              </a:spcBef>
              <a:spcAft>
                <a:spcPts val="0"/>
              </a:spcAft>
              <a:buClr>
                <a:schemeClr val="dk1"/>
              </a:buClr>
              <a:buSzPct val="100000"/>
              <a:buChar char="•"/>
            </a:pPr>
            <a:r>
              <a:rPr b="1" lang="en-US" sz="2400">
                <a:latin typeface="Calibri"/>
                <a:ea typeface="Calibri"/>
                <a:cs typeface="Calibri"/>
                <a:sym typeface="Calibri"/>
              </a:rPr>
              <a:t>The occurrence of an event is usually signalled by an interrupt from the hardware or software</a:t>
            </a:r>
            <a:endParaRPr/>
          </a:p>
          <a:p>
            <a:pPr indent="-228600" lvl="0" marL="228600" rtl="0" algn="l">
              <a:lnSpc>
                <a:spcPct val="90000"/>
              </a:lnSpc>
              <a:spcBef>
                <a:spcPts val="1000"/>
              </a:spcBef>
              <a:spcAft>
                <a:spcPts val="0"/>
              </a:spcAft>
              <a:buClr>
                <a:schemeClr val="dk1"/>
              </a:buClr>
              <a:buSzPct val="100000"/>
              <a:buChar char="•"/>
            </a:pPr>
            <a:r>
              <a:rPr lang="en-US" sz="2400">
                <a:latin typeface="Calibri"/>
                <a:ea typeface="Calibri"/>
                <a:cs typeface="Calibri"/>
                <a:sym typeface="Calibri"/>
              </a:rPr>
              <a:t>Hardware may trigger an interrupt at any time by sending a signal to CPU, usually by the way of system bus.</a:t>
            </a:r>
            <a:endParaRPr/>
          </a:p>
          <a:p>
            <a:pPr indent="0" lvl="0" marL="0" rtl="0" algn="l">
              <a:lnSpc>
                <a:spcPct val="90000"/>
              </a:lnSpc>
              <a:spcBef>
                <a:spcPts val="1000"/>
              </a:spcBef>
              <a:spcAft>
                <a:spcPts val="0"/>
              </a:spcAft>
              <a:buClr>
                <a:srgbClr val="FF0000"/>
              </a:buClr>
              <a:buSzPct val="100000"/>
              <a:buNone/>
            </a:pPr>
            <a:r>
              <a:rPr b="1" lang="en-US" sz="2400">
                <a:solidFill>
                  <a:srgbClr val="FF0000"/>
                </a:solidFill>
                <a:latin typeface="Calibri"/>
                <a:ea typeface="Calibri"/>
                <a:cs typeface="Calibri"/>
                <a:sym typeface="Calibri"/>
              </a:rPr>
              <a:t>System call or Monitor call</a:t>
            </a:r>
            <a:endParaRPr/>
          </a:p>
          <a:p>
            <a:pPr indent="0" lvl="0" marL="0" rtl="0" algn="l">
              <a:lnSpc>
                <a:spcPct val="90000"/>
              </a:lnSpc>
              <a:spcBef>
                <a:spcPts val="1000"/>
              </a:spcBef>
              <a:spcAft>
                <a:spcPts val="0"/>
              </a:spcAft>
              <a:buClr>
                <a:srgbClr val="2F5496"/>
              </a:buClr>
              <a:buSzPct val="100000"/>
              <a:buNone/>
            </a:pPr>
            <a:r>
              <a:rPr b="1" lang="en-US" sz="2400">
                <a:solidFill>
                  <a:srgbClr val="2F5496"/>
                </a:solidFill>
                <a:latin typeface="Calibri"/>
                <a:ea typeface="Calibri"/>
                <a:cs typeface="Calibri"/>
                <a:sym typeface="Calibri"/>
              </a:rPr>
              <a:t>Software may trigger an interrupt by executing a special operation called system call</a:t>
            </a:r>
            <a:r>
              <a:rPr lang="en-US" sz="2400">
                <a:latin typeface="Calibri"/>
                <a:ea typeface="Calibri"/>
                <a:cs typeface="Calibri"/>
                <a:sym typeface="Calibri"/>
              </a:rPr>
              <a:t>.</a:t>
            </a:r>
            <a:endParaRPr/>
          </a:p>
          <a:p>
            <a:pPr indent="0" lvl="0" marL="0" rtl="0" algn="l">
              <a:lnSpc>
                <a:spcPct val="107000"/>
              </a:lnSpc>
              <a:spcBef>
                <a:spcPts val="1000"/>
              </a:spcBef>
              <a:spcAft>
                <a:spcPts val="0"/>
              </a:spcAft>
              <a:buClr>
                <a:schemeClr val="dk1"/>
              </a:buClr>
              <a:buSzPct val="100000"/>
              <a:buNone/>
            </a:pPr>
            <a:r>
              <a:rPr lang="en-US" sz="2600">
                <a:latin typeface="Calibri"/>
                <a:ea typeface="Calibri"/>
                <a:cs typeface="Calibri"/>
                <a:sym typeface="Calibri"/>
              </a:rPr>
              <a:t>When the CPU is interrupted, it stops what it is doing and immediately transfers execution to a fixed location </a:t>
            </a:r>
            <a:endParaRPr sz="2600">
              <a:latin typeface="Calibri"/>
              <a:ea typeface="Calibri"/>
              <a:cs typeface="Calibri"/>
              <a:sym typeface="Calibri"/>
            </a:endParaRPr>
          </a:p>
          <a:p>
            <a:pPr indent="0" lvl="0" marL="0" rtl="0" algn="l">
              <a:lnSpc>
                <a:spcPct val="107000"/>
              </a:lnSpc>
              <a:spcBef>
                <a:spcPts val="1800"/>
              </a:spcBef>
              <a:spcAft>
                <a:spcPts val="0"/>
              </a:spcAft>
              <a:buClr>
                <a:schemeClr val="dk1"/>
              </a:buClr>
              <a:buSzPct val="100000"/>
              <a:buNone/>
            </a:pPr>
            <a:r>
              <a:rPr lang="en-US" sz="2600">
                <a:latin typeface="Calibri"/>
                <a:ea typeface="Calibri"/>
                <a:cs typeface="Calibri"/>
                <a:sym typeface="Calibri"/>
              </a:rPr>
              <a:t>The fixed location usually contains the starting address where the service routine of the interrupt is located</a:t>
            </a:r>
            <a:endParaRPr sz="2600">
              <a:latin typeface="Calibri"/>
              <a:ea typeface="Calibri"/>
              <a:cs typeface="Calibri"/>
              <a:sym typeface="Calibri"/>
            </a:endParaRPr>
          </a:p>
          <a:p>
            <a:pPr indent="0" lvl="0" marL="0" rtl="0" algn="l">
              <a:lnSpc>
                <a:spcPct val="107000"/>
              </a:lnSpc>
              <a:spcBef>
                <a:spcPts val="1800"/>
              </a:spcBef>
              <a:spcAft>
                <a:spcPts val="0"/>
              </a:spcAft>
              <a:buClr>
                <a:schemeClr val="dk1"/>
              </a:buClr>
              <a:buSzPct val="100000"/>
              <a:buNone/>
            </a:pPr>
            <a:r>
              <a:rPr lang="en-US" sz="2600">
                <a:latin typeface="Calibri"/>
                <a:ea typeface="Calibri"/>
                <a:cs typeface="Calibri"/>
                <a:sym typeface="Calibri"/>
              </a:rPr>
              <a:t>The interrupt service routine executes</a:t>
            </a:r>
            <a:endParaRPr sz="2600">
              <a:latin typeface="Calibri"/>
              <a:ea typeface="Calibri"/>
              <a:cs typeface="Calibri"/>
              <a:sym typeface="Calibri"/>
            </a:endParaRPr>
          </a:p>
          <a:p>
            <a:pPr indent="0" lvl="0" marL="0" rtl="0" algn="l">
              <a:lnSpc>
                <a:spcPct val="107000"/>
              </a:lnSpc>
              <a:spcBef>
                <a:spcPts val="1800"/>
              </a:spcBef>
              <a:spcAft>
                <a:spcPts val="0"/>
              </a:spcAft>
              <a:buClr>
                <a:schemeClr val="dk1"/>
              </a:buClr>
              <a:buSzPct val="100000"/>
              <a:buNone/>
            </a:pPr>
            <a:r>
              <a:rPr lang="en-US" sz="2600">
                <a:latin typeface="Calibri"/>
                <a:ea typeface="Calibri"/>
                <a:cs typeface="Calibri"/>
                <a:sym typeface="Calibri"/>
              </a:rPr>
              <a:t>On completion the CPU resumes the interrupted computation </a:t>
            </a:r>
            <a:endParaRPr sz="2600">
              <a:latin typeface="Calibri"/>
              <a:ea typeface="Calibri"/>
              <a:cs typeface="Calibri"/>
              <a:sym typeface="Calibri"/>
            </a:endParaRPr>
          </a:p>
          <a:p>
            <a:pPr indent="0" lvl="0" marL="0" rtl="0" algn="l">
              <a:lnSpc>
                <a:spcPct val="90000"/>
              </a:lnSpc>
              <a:spcBef>
                <a:spcPts val="1800"/>
              </a:spcBef>
              <a:spcAft>
                <a:spcPts val="0"/>
              </a:spcAft>
              <a:buClr>
                <a:schemeClr val="dk1"/>
              </a:buClr>
              <a:buSzPct val="100000"/>
              <a:buNone/>
            </a:pPr>
            <a:r>
              <a:t/>
            </a:r>
            <a:endParaRPr sz="2400">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70"/>
          <p:cNvSpPr txBox="1"/>
          <p:nvPr>
            <p:ph idx="1" type="body"/>
          </p:nvPr>
        </p:nvSpPr>
        <p:spPr>
          <a:xfrm>
            <a:off x="2579914" y="87086"/>
            <a:ext cx="9612086" cy="6694714"/>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Message-Passing Systems</a:t>
            </a:r>
            <a:endParaRPr b="1" sz="2400">
              <a:solidFill>
                <a:srgbClr val="FF0000"/>
              </a:solidFill>
              <a:latin typeface="Calibri"/>
              <a:ea typeface="Calibri"/>
              <a:cs typeface="Calibri"/>
              <a:sym typeface="Calibri"/>
            </a:endParaRPr>
          </a:p>
          <a:p>
            <a:pPr indent="0" lvl="0" marL="0" rtl="0" algn="ctr">
              <a:lnSpc>
                <a:spcPct val="150000"/>
              </a:lnSpc>
              <a:spcBef>
                <a:spcPts val="1800"/>
              </a:spcBef>
              <a:spcAft>
                <a:spcPts val="0"/>
              </a:spcAft>
              <a:buClr>
                <a:srgbClr val="0000FF"/>
              </a:buClr>
              <a:buSzPts val="2400"/>
              <a:buNone/>
            </a:pPr>
            <a:r>
              <a:rPr lang="en-US" sz="2400">
                <a:solidFill>
                  <a:srgbClr val="0000FF"/>
                </a:solidFill>
                <a:latin typeface="Calibri"/>
                <a:ea typeface="Calibri"/>
                <a:cs typeface="Calibri"/>
                <a:sym typeface="Calibri"/>
              </a:rPr>
              <a:t>Message passing provides a mechanism to allow processes to communicate and to synchronize their actions without sharing the same address space and is particularly useful in a distributed environment, where the communicating processes may reside on different computers connected by a network</a:t>
            </a:r>
            <a:r>
              <a:rPr lang="en-US" sz="2400">
                <a:latin typeface="Calibri"/>
                <a:ea typeface="Calibri"/>
                <a:cs typeface="Calibri"/>
                <a:sym typeface="Calibri"/>
              </a:rPr>
              <a:t>.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For example, a chat program used on the World Wide Web could be designed so that chat participants communicate with one another by exchanging messages.</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ts val="2800"/>
              <a:buNone/>
            </a:pPr>
            <a:r>
              <a:t/>
            </a:r>
            <a:endParaRPr>
              <a:latin typeface="Calibri"/>
              <a:ea typeface="Calibri"/>
              <a:cs typeface="Calibri"/>
              <a:sym typeface="Calibri"/>
            </a:endParaRPr>
          </a:p>
        </p:txBody>
      </p:sp>
      <p:sp>
        <p:nvSpPr>
          <p:cNvPr id="1191" name="Google Shape;1191;p17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71"/>
          <p:cNvSpPr txBox="1"/>
          <p:nvPr>
            <p:ph idx="1" type="body"/>
          </p:nvPr>
        </p:nvSpPr>
        <p:spPr>
          <a:xfrm>
            <a:off x="2569029" y="130629"/>
            <a:ext cx="9416142" cy="6629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A message-passing facility provides at least two operations: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send (message) and receive (message).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Messages sent by a process can be of either fixed or variable size. </a:t>
            </a:r>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If only </a:t>
            </a:r>
            <a:r>
              <a:rPr lang="en-US" sz="2400">
                <a:solidFill>
                  <a:srgbClr val="0000FF"/>
                </a:solidFill>
                <a:latin typeface="Calibri"/>
                <a:ea typeface="Calibri"/>
                <a:cs typeface="Calibri"/>
                <a:sym typeface="Calibri"/>
              </a:rPr>
              <a:t>fixed-sized messages</a:t>
            </a:r>
            <a:r>
              <a:rPr lang="en-US" sz="2400">
                <a:latin typeface="Calibri"/>
                <a:ea typeface="Calibri"/>
                <a:cs typeface="Calibri"/>
                <a:sym typeface="Calibri"/>
              </a:rPr>
              <a:t> can be sent, the </a:t>
            </a:r>
            <a:r>
              <a:rPr lang="en-US" sz="2400">
                <a:solidFill>
                  <a:srgbClr val="0000FF"/>
                </a:solidFill>
                <a:latin typeface="Calibri"/>
                <a:ea typeface="Calibri"/>
                <a:cs typeface="Calibri"/>
                <a:sym typeface="Calibri"/>
              </a:rPr>
              <a:t>system-level implementation is straightforward</a:t>
            </a:r>
            <a:r>
              <a:rPr lang="en-US" sz="2400">
                <a:latin typeface="Calibri"/>
                <a:ea typeface="Calibri"/>
                <a:cs typeface="Calibri"/>
                <a:sym typeface="Calibri"/>
              </a:rPr>
              <a:t>. But makes the task of </a:t>
            </a:r>
            <a:r>
              <a:rPr lang="en-US" sz="2400">
                <a:solidFill>
                  <a:srgbClr val="0000FF"/>
                </a:solidFill>
                <a:latin typeface="Calibri"/>
                <a:ea typeface="Calibri"/>
                <a:cs typeface="Calibri"/>
                <a:sym typeface="Calibri"/>
              </a:rPr>
              <a:t>programming more difficult</a:t>
            </a:r>
            <a:r>
              <a:rPr lang="en-US" sz="2400">
                <a:latin typeface="Calibri"/>
                <a:ea typeface="Calibri"/>
                <a:cs typeface="Calibri"/>
                <a:sym typeface="Calibri"/>
              </a:rPr>
              <a:t>. </a:t>
            </a:r>
            <a:endParaRPr/>
          </a:p>
          <a:p>
            <a:pPr indent="0" lvl="0" marL="0" rtl="0" algn="just">
              <a:lnSpc>
                <a:spcPct val="150000"/>
              </a:lnSpc>
              <a:spcBef>
                <a:spcPts val="1800"/>
              </a:spcBef>
              <a:spcAft>
                <a:spcPts val="0"/>
              </a:spcAft>
              <a:buClr>
                <a:srgbClr val="0000FF"/>
              </a:buClr>
              <a:buSzPts val="2400"/>
              <a:buNone/>
            </a:pPr>
            <a:r>
              <a:rPr lang="en-US" sz="2400">
                <a:solidFill>
                  <a:srgbClr val="0000FF"/>
                </a:solidFill>
                <a:latin typeface="Calibri"/>
                <a:ea typeface="Calibri"/>
                <a:cs typeface="Calibri"/>
                <a:sym typeface="Calibri"/>
              </a:rPr>
              <a:t>Variable-sized messages </a:t>
            </a:r>
            <a:r>
              <a:rPr lang="en-US" sz="2400">
                <a:latin typeface="Calibri"/>
                <a:ea typeface="Calibri"/>
                <a:cs typeface="Calibri"/>
                <a:sym typeface="Calibri"/>
              </a:rPr>
              <a:t>require a </a:t>
            </a:r>
            <a:r>
              <a:rPr lang="en-US" sz="2400">
                <a:solidFill>
                  <a:srgbClr val="0000FF"/>
                </a:solidFill>
                <a:latin typeface="Calibri"/>
                <a:ea typeface="Calibri"/>
                <a:cs typeface="Calibri"/>
                <a:sym typeface="Calibri"/>
              </a:rPr>
              <a:t>more complex system-level implementation</a:t>
            </a:r>
            <a:r>
              <a:rPr lang="en-US" sz="2400">
                <a:latin typeface="Calibri"/>
                <a:ea typeface="Calibri"/>
                <a:cs typeface="Calibri"/>
                <a:sym typeface="Calibri"/>
              </a:rPr>
              <a:t>, but the </a:t>
            </a:r>
            <a:r>
              <a:rPr lang="en-US" sz="2400">
                <a:solidFill>
                  <a:srgbClr val="0000FF"/>
                </a:solidFill>
                <a:latin typeface="Calibri"/>
                <a:ea typeface="Calibri"/>
                <a:cs typeface="Calibri"/>
                <a:sym typeface="Calibri"/>
              </a:rPr>
              <a:t>programming task becomes simpler. </a:t>
            </a:r>
            <a:endParaRPr>
              <a:solidFill>
                <a:srgbClr val="0000FF"/>
              </a:solidFill>
            </a:endParaRPr>
          </a:p>
        </p:txBody>
      </p:sp>
      <p:sp>
        <p:nvSpPr>
          <p:cNvPr id="1197" name="Google Shape;1197;p17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72"/>
          <p:cNvSpPr txBox="1"/>
          <p:nvPr>
            <p:ph idx="1" type="body"/>
          </p:nvPr>
        </p:nvSpPr>
        <p:spPr>
          <a:xfrm>
            <a:off x="2547257" y="0"/>
            <a:ext cx="9535885" cy="6858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50000"/>
              </a:lnSpc>
              <a:spcBef>
                <a:spcPts val="0"/>
              </a:spcBef>
              <a:spcAft>
                <a:spcPts val="0"/>
              </a:spcAft>
              <a:buClr>
                <a:schemeClr val="dk1"/>
              </a:buClr>
              <a:buSzPct val="100000"/>
              <a:buNone/>
            </a:pPr>
            <a:r>
              <a:rPr lang="en-US" sz="2400">
                <a:latin typeface="Calibri"/>
                <a:ea typeface="Calibri"/>
                <a:cs typeface="Calibri"/>
                <a:sym typeface="Calibri"/>
              </a:rPr>
              <a:t>If processes P and Q want to communicate, they must send messages to and receive messages from each other; </a:t>
            </a:r>
            <a:r>
              <a:rPr lang="en-US" sz="2400">
                <a:solidFill>
                  <a:srgbClr val="0000FF"/>
                </a:solidFill>
                <a:latin typeface="Calibri"/>
                <a:ea typeface="Calibri"/>
                <a:cs typeface="Calibri"/>
                <a:sym typeface="Calibri"/>
              </a:rPr>
              <a:t>a </a:t>
            </a:r>
            <a:r>
              <a:rPr b="1" lang="en-US" sz="2400">
                <a:solidFill>
                  <a:srgbClr val="0000FF"/>
                </a:solidFill>
                <a:latin typeface="Calibri"/>
                <a:ea typeface="Calibri"/>
                <a:cs typeface="Calibri"/>
                <a:sym typeface="Calibri"/>
              </a:rPr>
              <a:t>communication link</a:t>
            </a:r>
            <a:r>
              <a:rPr lang="en-US" sz="2400">
                <a:solidFill>
                  <a:srgbClr val="0000FF"/>
                </a:solidFill>
                <a:latin typeface="Calibri"/>
                <a:ea typeface="Calibri"/>
                <a:cs typeface="Calibri"/>
                <a:sym typeface="Calibri"/>
              </a:rPr>
              <a:t> must exist between them. </a:t>
            </a:r>
            <a:endParaRPr/>
          </a:p>
          <a:p>
            <a:pPr indent="0" lvl="0" marL="0" rtl="0" algn="just">
              <a:lnSpc>
                <a:spcPct val="150000"/>
              </a:lnSpc>
              <a:spcBef>
                <a:spcPts val="1800"/>
              </a:spcBef>
              <a:spcAft>
                <a:spcPts val="0"/>
              </a:spcAft>
              <a:buClr>
                <a:schemeClr val="dk1"/>
              </a:buClr>
              <a:buSzPct val="100000"/>
              <a:buNone/>
            </a:pPr>
            <a:r>
              <a:rPr lang="en-US" sz="2400">
                <a:latin typeface="Calibri"/>
                <a:ea typeface="Calibri"/>
                <a:cs typeface="Calibri"/>
                <a:sym typeface="Calibri"/>
              </a:rPr>
              <a:t>This link can be implemented in a variety of ways. We are concerned here not with the link's physical implementation but rather with its logical implementation. Here are several methods for logically implementing a link and the send ( ) /receive ( ) operations:</a:t>
            </a:r>
            <a:endParaRPr/>
          </a:p>
          <a:p>
            <a:pPr indent="-342900" lvl="0" marL="342900" rtl="0" algn="just">
              <a:lnSpc>
                <a:spcPct val="150000"/>
              </a:lnSpc>
              <a:spcBef>
                <a:spcPts val="1800"/>
              </a:spcBef>
              <a:spcAft>
                <a:spcPts val="0"/>
              </a:spcAft>
              <a:buClr>
                <a:srgbClr val="000000"/>
              </a:buClr>
              <a:buSzPct val="100000"/>
              <a:buFont typeface="Noto Sans Symbols"/>
              <a:buChar char="∙"/>
            </a:pPr>
            <a:r>
              <a:rPr lang="en-US" sz="2400">
                <a:solidFill>
                  <a:srgbClr val="000000"/>
                </a:solidFill>
                <a:latin typeface="Calibri"/>
                <a:ea typeface="Calibri"/>
                <a:cs typeface="Calibri"/>
                <a:sym typeface="Calibri"/>
              </a:rPr>
              <a:t>Direct or indirect communication.</a:t>
            </a:r>
            <a:endParaRPr sz="24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00"/>
              </a:buClr>
              <a:buSzPct val="100000"/>
              <a:buFont typeface="Noto Sans Symbols"/>
              <a:buChar char="∙"/>
            </a:pPr>
            <a:r>
              <a:rPr lang="en-US" sz="2400">
                <a:solidFill>
                  <a:srgbClr val="000000"/>
                </a:solidFill>
                <a:latin typeface="Calibri"/>
                <a:ea typeface="Calibri"/>
                <a:cs typeface="Calibri"/>
                <a:sym typeface="Calibri"/>
              </a:rPr>
              <a:t>Synchronous or asynchronous communication.</a:t>
            </a:r>
            <a:endParaRPr sz="24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00"/>
              </a:buClr>
              <a:buSzPct val="100000"/>
              <a:buFont typeface="Noto Sans Symbols"/>
              <a:buChar char="∙"/>
            </a:pPr>
            <a:r>
              <a:rPr lang="en-US" sz="2400">
                <a:solidFill>
                  <a:srgbClr val="000000"/>
                </a:solidFill>
                <a:latin typeface="Calibri"/>
                <a:ea typeface="Calibri"/>
                <a:cs typeface="Calibri"/>
                <a:sym typeface="Calibri"/>
              </a:rPr>
              <a:t>Automatic or explicit buffering.</a:t>
            </a:r>
            <a:endParaRPr/>
          </a:p>
          <a:p>
            <a:pPr indent="0" lvl="0" marL="0" rtl="0" algn="just">
              <a:lnSpc>
                <a:spcPct val="150000"/>
              </a:lnSpc>
              <a:spcBef>
                <a:spcPts val="1015"/>
              </a:spcBef>
              <a:spcAft>
                <a:spcPts val="0"/>
              </a:spcAft>
              <a:buClr>
                <a:srgbClr val="000000"/>
              </a:buClr>
              <a:buSzPct val="100000"/>
              <a:buNone/>
            </a:pPr>
            <a:r>
              <a:rPr lang="en-US" sz="2400">
                <a:solidFill>
                  <a:srgbClr val="000000"/>
                </a:solidFill>
                <a:latin typeface="Calibri"/>
                <a:ea typeface="Calibri"/>
                <a:cs typeface="Calibri"/>
                <a:sym typeface="Calibri"/>
              </a:rPr>
              <a:t>There are several issues related with features like: </a:t>
            </a:r>
            <a:r>
              <a:rPr lang="en-US" sz="2400">
                <a:solidFill>
                  <a:srgbClr val="0000FF"/>
                </a:solidFill>
                <a:latin typeface="Calibri"/>
                <a:ea typeface="Calibri"/>
                <a:cs typeface="Calibri"/>
                <a:sym typeface="Calibri"/>
              </a:rPr>
              <a:t>Naming, Synchronization, Buffering.</a:t>
            </a:r>
            <a:endParaRPr sz="2400">
              <a:solidFill>
                <a:srgbClr val="0000FF"/>
              </a:solidFill>
              <a:latin typeface="Calibri"/>
              <a:ea typeface="Calibri"/>
              <a:cs typeface="Calibri"/>
              <a:sym typeface="Calibri"/>
            </a:endParaRPr>
          </a:p>
          <a:p>
            <a:pPr indent="0" lvl="0" marL="0" rtl="0" algn="just">
              <a:lnSpc>
                <a:spcPct val="150000"/>
              </a:lnSpc>
              <a:spcBef>
                <a:spcPts val="1015"/>
              </a:spcBef>
              <a:spcAft>
                <a:spcPts val="0"/>
              </a:spcAft>
              <a:buClr>
                <a:schemeClr val="dk1"/>
              </a:buClr>
              <a:buSzPct val="100000"/>
              <a:buNone/>
            </a:pPr>
            <a:r>
              <a:t/>
            </a:r>
            <a:endParaRPr sz="1800">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1203" name="Google Shape;1203;p17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73"/>
          <p:cNvSpPr txBox="1"/>
          <p:nvPr>
            <p:ph idx="1" type="body"/>
          </p:nvPr>
        </p:nvSpPr>
        <p:spPr>
          <a:xfrm>
            <a:off x="2569029" y="130628"/>
            <a:ext cx="9459685" cy="6585857"/>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Naming</a:t>
            </a:r>
            <a:endParaRPr sz="2400">
              <a:solidFill>
                <a:srgbClr val="FF0000"/>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Processes that want to communicate must have a way to refer to each other. They can use either direct or indirect communication. </a:t>
            </a:r>
            <a:endParaRPr/>
          </a:p>
          <a:p>
            <a:pPr indent="0" lvl="0" marL="0" rtl="0" algn="just">
              <a:lnSpc>
                <a:spcPct val="150000"/>
              </a:lnSpc>
              <a:spcBef>
                <a:spcPts val="1800"/>
              </a:spcBef>
              <a:spcAft>
                <a:spcPts val="0"/>
              </a:spcAft>
              <a:buClr>
                <a:srgbClr val="0000FF"/>
              </a:buClr>
              <a:buSzPts val="2400"/>
              <a:buNone/>
            </a:pPr>
            <a:r>
              <a:rPr lang="en-US" sz="2400">
                <a:solidFill>
                  <a:srgbClr val="0000FF"/>
                </a:solidFill>
                <a:latin typeface="Calibri"/>
                <a:ea typeface="Calibri"/>
                <a:cs typeface="Calibri"/>
                <a:sym typeface="Calibri"/>
              </a:rPr>
              <a:t>Under direct communication, </a:t>
            </a:r>
            <a:r>
              <a:rPr lang="en-US" sz="2400">
                <a:latin typeface="Calibri"/>
                <a:ea typeface="Calibri"/>
                <a:cs typeface="Calibri"/>
                <a:sym typeface="Calibri"/>
              </a:rPr>
              <a:t>each process that wants to communicate must explicitly name the recipient or sender of the communication. </a:t>
            </a:r>
            <a:endParaRPr/>
          </a:p>
          <a:p>
            <a:pPr indent="0" lvl="0" marL="0" rtl="0" algn="just">
              <a:lnSpc>
                <a:spcPct val="150000"/>
              </a:lnSpc>
              <a:spcBef>
                <a:spcPts val="1800"/>
              </a:spcBef>
              <a:spcAft>
                <a:spcPts val="0"/>
              </a:spcAft>
              <a:buClr>
                <a:srgbClr val="002060"/>
              </a:buClr>
              <a:buSzPts val="2400"/>
              <a:buNone/>
            </a:pPr>
            <a:r>
              <a:rPr lang="en-US" sz="2400">
                <a:solidFill>
                  <a:srgbClr val="002060"/>
                </a:solidFill>
                <a:latin typeface="Calibri"/>
                <a:ea typeface="Calibri"/>
                <a:cs typeface="Calibri"/>
                <a:sym typeface="Calibri"/>
              </a:rPr>
              <a:t>Send (P, message) -Send a message to process P.</a:t>
            </a:r>
            <a:endParaRPr sz="2400">
              <a:solidFill>
                <a:srgbClr val="002060"/>
              </a:solidFill>
              <a:latin typeface="Calibri"/>
              <a:ea typeface="Calibri"/>
              <a:cs typeface="Calibri"/>
              <a:sym typeface="Calibri"/>
            </a:endParaRPr>
          </a:p>
          <a:p>
            <a:pPr indent="0" lvl="0" marL="0" rtl="0" algn="just">
              <a:lnSpc>
                <a:spcPct val="150000"/>
              </a:lnSpc>
              <a:spcBef>
                <a:spcPts val="1000"/>
              </a:spcBef>
              <a:spcAft>
                <a:spcPts val="0"/>
              </a:spcAft>
              <a:buClr>
                <a:srgbClr val="002060"/>
              </a:buClr>
              <a:buSzPts val="2400"/>
              <a:buNone/>
            </a:pPr>
            <a:r>
              <a:rPr lang="en-US" sz="2400">
                <a:solidFill>
                  <a:srgbClr val="002060"/>
                </a:solidFill>
                <a:latin typeface="Calibri"/>
                <a:ea typeface="Calibri"/>
                <a:cs typeface="Calibri"/>
                <a:sym typeface="Calibri"/>
              </a:rPr>
              <a:t>Receive (Q, message) -Receive a message from process Q.</a:t>
            </a:r>
            <a:endParaRPr sz="2400">
              <a:solidFill>
                <a:srgbClr val="002060"/>
              </a:solidFill>
              <a:latin typeface="Calibri"/>
              <a:ea typeface="Calibri"/>
              <a:cs typeface="Calibri"/>
              <a:sym typeface="Calibri"/>
            </a:endParaRPr>
          </a:p>
          <a:p>
            <a:pPr indent="0" lvl="0" marL="0" rtl="0" algn="l">
              <a:lnSpc>
                <a:spcPct val="90000"/>
              </a:lnSpc>
              <a:spcBef>
                <a:spcPts val="1015"/>
              </a:spcBef>
              <a:spcAft>
                <a:spcPts val="0"/>
              </a:spcAft>
              <a:buClr>
                <a:schemeClr val="dk1"/>
              </a:buClr>
              <a:buSzPts val="2800"/>
              <a:buNone/>
            </a:pPr>
            <a:r>
              <a:t/>
            </a:r>
            <a:endParaRPr/>
          </a:p>
        </p:txBody>
      </p:sp>
      <p:sp>
        <p:nvSpPr>
          <p:cNvPr id="1209" name="Google Shape;1209;p17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74"/>
          <p:cNvSpPr txBox="1"/>
          <p:nvPr>
            <p:ph idx="1" type="body"/>
          </p:nvPr>
        </p:nvSpPr>
        <p:spPr>
          <a:xfrm>
            <a:off x="2503713" y="141514"/>
            <a:ext cx="9492343" cy="671648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A communication link in this scheme has the following properties:</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1215" name="Google Shape;1215;p174"/>
          <p:cNvSpPr txBox="1"/>
          <p:nvPr/>
        </p:nvSpPr>
        <p:spPr>
          <a:xfrm>
            <a:off x="2503713" y="697664"/>
            <a:ext cx="9579430" cy="169706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 link is established automatically between every pair of processes that want to communicate. The processes need to know only each other's identity to communicate</a:t>
            </a:r>
            <a:endParaRPr sz="2400">
              <a:solidFill>
                <a:schemeClr val="dk1"/>
              </a:solidFill>
              <a:latin typeface="Calibri"/>
              <a:ea typeface="Calibri"/>
              <a:cs typeface="Calibri"/>
              <a:sym typeface="Calibri"/>
            </a:endParaRPr>
          </a:p>
        </p:txBody>
      </p:sp>
      <p:sp>
        <p:nvSpPr>
          <p:cNvPr id="1216" name="Google Shape;1216;p174"/>
          <p:cNvSpPr txBox="1"/>
          <p:nvPr/>
        </p:nvSpPr>
        <p:spPr>
          <a:xfrm>
            <a:off x="2503713" y="2356687"/>
            <a:ext cx="9416142" cy="114307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A link is associated with exactly two processes.</a:t>
            </a:r>
            <a:endParaRPr sz="2400">
              <a:solidFill>
                <a:srgbClr val="000000"/>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Between each pair of processes, there exists exactly one link.</a:t>
            </a:r>
            <a:endParaRPr sz="2400">
              <a:solidFill>
                <a:srgbClr val="000000"/>
              </a:solidFill>
              <a:latin typeface="Calibri"/>
              <a:ea typeface="Calibri"/>
              <a:cs typeface="Calibri"/>
              <a:sym typeface="Calibri"/>
            </a:endParaRPr>
          </a:p>
        </p:txBody>
      </p:sp>
      <p:sp>
        <p:nvSpPr>
          <p:cNvPr id="1217" name="Google Shape;1217;p174"/>
          <p:cNvSpPr txBox="1"/>
          <p:nvPr/>
        </p:nvSpPr>
        <p:spPr>
          <a:xfrm>
            <a:off x="2645229" y="4300132"/>
            <a:ext cx="9416142" cy="114307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rgbClr val="0000FF"/>
                </a:solidFill>
                <a:latin typeface="Calibri"/>
                <a:ea typeface="Calibri"/>
                <a:cs typeface="Calibri"/>
                <a:sym typeface="Calibri"/>
              </a:rPr>
              <a:t>This scheme exhibits symmetry in addressing, that is both the sender process and the receiver process must name the other to communicate </a:t>
            </a:r>
            <a:endParaRPr/>
          </a:p>
        </p:txBody>
      </p:sp>
      <p:sp>
        <p:nvSpPr>
          <p:cNvPr id="1218" name="Google Shape;1218;p17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75"/>
          <p:cNvSpPr txBox="1"/>
          <p:nvPr>
            <p:ph idx="1" type="body"/>
          </p:nvPr>
        </p:nvSpPr>
        <p:spPr>
          <a:xfrm>
            <a:off x="2514599" y="163286"/>
            <a:ext cx="9565641" cy="669471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FF"/>
              </a:buClr>
              <a:buSzPts val="2400"/>
              <a:buNone/>
            </a:pPr>
            <a:r>
              <a:rPr lang="en-US" sz="2400">
                <a:solidFill>
                  <a:srgbClr val="0000FF"/>
                </a:solidFill>
                <a:latin typeface="Calibri"/>
                <a:ea typeface="Calibri"/>
                <a:cs typeface="Calibri"/>
                <a:sym typeface="Calibri"/>
              </a:rPr>
              <a:t>Another variant of direct communication:</a:t>
            </a:r>
            <a:r>
              <a:rPr lang="en-US" sz="2400">
                <a:latin typeface="Calibri"/>
                <a:ea typeface="Calibri"/>
                <a:cs typeface="Calibri"/>
                <a:sym typeface="Calibri"/>
              </a:rPr>
              <a:t>-Here ,only the sender names the recipient ; the recipient  is not required to name the sender.</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Send   (P , message)   - send a message to process P</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Receive (id, message) – Receive a message from any process; the variable id is set to the name of the process with which communication has taken place. </a:t>
            </a:r>
            <a:endParaRPr/>
          </a:p>
          <a:p>
            <a:pPr indent="0" lvl="0" marL="0" rtl="0" algn="just">
              <a:lnSpc>
                <a:spcPct val="150000"/>
              </a:lnSpc>
              <a:spcBef>
                <a:spcPts val="1000"/>
              </a:spcBef>
              <a:spcAft>
                <a:spcPts val="0"/>
              </a:spcAft>
              <a:buClr>
                <a:srgbClr val="0000FF"/>
              </a:buClr>
              <a:buSzPts val="2400"/>
              <a:buNone/>
            </a:pPr>
            <a:r>
              <a:rPr lang="en-US" sz="2400">
                <a:solidFill>
                  <a:srgbClr val="0000FF"/>
                </a:solidFill>
                <a:latin typeface="Calibri"/>
                <a:ea typeface="Calibri"/>
                <a:cs typeface="Calibri"/>
                <a:sym typeface="Calibri"/>
              </a:rPr>
              <a:t>This scheme employs asymmetry in addressing.</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a:t>
            </a:r>
            <a:r>
              <a:rPr lang="en-US" sz="2400">
                <a:solidFill>
                  <a:srgbClr val="0000FF"/>
                </a:solidFill>
                <a:latin typeface="Calibri"/>
                <a:ea typeface="Calibri"/>
                <a:cs typeface="Calibri"/>
                <a:sym typeface="Calibri"/>
              </a:rPr>
              <a:t>disadvantage in both of these schemes (symmetric and asymmetric) </a:t>
            </a:r>
            <a:r>
              <a:rPr lang="en-US" sz="2400">
                <a:latin typeface="Calibri"/>
                <a:ea typeface="Calibri"/>
                <a:cs typeface="Calibri"/>
                <a:sym typeface="Calibri"/>
              </a:rPr>
              <a:t>is the limited modularity of the resulting process definitions. Changing the identifier of a process may necessitate examining all other process definitions.</a:t>
            </a:r>
            <a:endParaRPr/>
          </a:p>
        </p:txBody>
      </p:sp>
      <p:sp>
        <p:nvSpPr>
          <p:cNvPr id="1224" name="Google Shape;1224;p17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76"/>
          <p:cNvSpPr txBox="1"/>
          <p:nvPr>
            <p:ph idx="1" type="body"/>
          </p:nvPr>
        </p:nvSpPr>
        <p:spPr>
          <a:xfrm>
            <a:off x="2569029" y="130629"/>
            <a:ext cx="9459685" cy="648353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60000"/>
              </a:lnSpc>
              <a:spcBef>
                <a:spcPts val="0"/>
              </a:spcBef>
              <a:spcAft>
                <a:spcPts val="0"/>
              </a:spcAft>
              <a:buClr>
                <a:srgbClr val="0000FF"/>
              </a:buClr>
              <a:buSzPct val="100000"/>
              <a:buNone/>
            </a:pPr>
            <a:r>
              <a:rPr b="1" lang="en-US" sz="3200">
                <a:solidFill>
                  <a:srgbClr val="0000FF"/>
                </a:solidFill>
                <a:latin typeface="Calibri"/>
                <a:ea typeface="Calibri"/>
                <a:cs typeface="Calibri"/>
                <a:sym typeface="Calibri"/>
              </a:rPr>
              <a:t>Indirect communication</a:t>
            </a:r>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 messages are sent to and received from mailboxes, or ports. </a:t>
            </a:r>
            <a:endParaRPr/>
          </a:p>
          <a:p>
            <a:pPr indent="-228600" lvl="0" marL="228600" rtl="0" algn="just">
              <a:lnSpc>
                <a:spcPct val="160000"/>
              </a:lnSpc>
              <a:spcBef>
                <a:spcPts val="1800"/>
              </a:spcBef>
              <a:spcAft>
                <a:spcPts val="0"/>
              </a:spcAft>
              <a:buClr>
                <a:schemeClr val="dk1"/>
              </a:buClr>
              <a:buSzPct val="100000"/>
              <a:buChar char="•"/>
            </a:pPr>
            <a:r>
              <a:rPr lang="en-US" sz="2400">
                <a:latin typeface="Calibri"/>
                <a:ea typeface="Calibri"/>
                <a:cs typeface="Calibri"/>
                <a:sym typeface="Calibri"/>
              </a:rPr>
              <a:t>A mailbox can be viewed abstractly as an object into which messages can be placed by processes and from which messages can be removed. </a:t>
            </a:r>
            <a:endParaRPr/>
          </a:p>
          <a:p>
            <a:pPr indent="-228600" lvl="0" marL="228600" rtl="0" algn="just">
              <a:lnSpc>
                <a:spcPct val="160000"/>
              </a:lnSpc>
              <a:spcBef>
                <a:spcPts val="1800"/>
              </a:spcBef>
              <a:spcAft>
                <a:spcPts val="0"/>
              </a:spcAft>
              <a:buClr>
                <a:schemeClr val="dk1"/>
              </a:buClr>
              <a:buSzPct val="100000"/>
              <a:buChar char="•"/>
            </a:pPr>
            <a:r>
              <a:rPr lang="en-US" sz="2400">
                <a:latin typeface="Calibri"/>
                <a:ea typeface="Calibri"/>
                <a:cs typeface="Calibri"/>
                <a:sym typeface="Calibri"/>
              </a:rPr>
              <a:t>Each mailbox has a unique identification.</a:t>
            </a:r>
            <a:endParaRPr/>
          </a:p>
          <a:p>
            <a:pPr indent="-228600" lvl="0" marL="228600" rtl="0" algn="just">
              <a:lnSpc>
                <a:spcPct val="160000"/>
              </a:lnSpc>
              <a:spcBef>
                <a:spcPts val="1800"/>
              </a:spcBef>
              <a:spcAft>
                <a:spcPts val="0"/>
              </a:spcAft>
              <a:buClr>
                <a:schemeClr val="dk1"/>
              </a:buClr>
              <a:buSzPct val="100000"/>
              <a:buChar char="•"/>
            </a:pPr>
            <a:r>
              <a:rPr lang="en-US" sz="2400">
                <a:latin typeface="Calibri"/>
                <a:ea typeface="Calibri"/>
                <a:cs typeface="Calibri"/>
                <a:sym typeface="Calibri"/>
              </a:rPr>
              <a:t>Two processes can communicate only if the processes have a shared mailbox.</a:t>
            </a:r>
            <a:endParaRPr sz="2400">
              <a:latin typeface="Calibri"/>
              <a:ea typeface="Calibri"/>
              <a:cs typeface="Calibri"/>
              <a:sym typeface="Calibri"/>
            </a:endParaRPr>
          </a:p>
          <a:p>
            <a:pPr indent="0" lvl="0" marL="0" rtl="0" algn="just">
              <a:lnSpc>
                <a:spcPct val="160000"/>
              </a:lnSpc>
              <a:spcBef>
                <a:spcPts val="1800"/>
              </a:spcBef>
              <a:spcAft>
                <a:spcPts val="0"/>
              </a:spcAft>
              <a:buClr>
                <a:schemeClr val="dk1"/>
              </a:buClr>
              <a:buSzPct val="100000"/>
              <a:buNone/>
            </a:pPr>
            <a:r>
              <a:rPr lang="en-US" sz="2400">
                <a:latin typeface="Calibri"/>
                <a:ea typeface="Calibri"/>
                <a:cs typeface="Calibri"/>
                <a:sym typeface="Calibri"/>
              </a:rPr>
              <a:t>The send ( ) and receive ( ) primitives are defined as follows:</a:t>
            </a:r>
            <a:endParaRPr sz="2400">
              <a:latin typeface="Calibri"/>
              <a:ea typeface="Calibri"/>
              <a:cs typeface="Calibri"/>
              <a:sym typeface="Calibri"/>
            </a:endParaRPr>
          </a:p>
          <a:p>
            <a:pPr indent="-342900" lvl="0" marL="342900" rtl="0" algn="just">
              <a:lnSpc>
                <a:spcPct val="160000"/>
              </a:lnSpc>
              <a:spcBef>
                <a:spcPts val="1800"/>
              </a:spcBef>
              <a:spcAft>
                <a:spcPts val="0"/>
              </a:spcAft>
              <a:buClr>
                <a:srgbClr val="000000"/>
              </a:buClr>
              <a:buSzPct val="100000"/>
              <a:buFont typeface="Noto Sans Symbols"/>
              <a:buChar char="∙"/>
            </a:pPr>
            <a:r>
              <a:rPr lang="en-US" sz="2400">
                <a:solidFill>
                  <a:srgbClr val="000000"/>
                </a:solidFill>
                <a:latin typeface="Calibri"/>
                <a:ea typeface="Calibri"/>
                <a:cs typeface="Calibri"/>
                <a:sym typeface="Calibri"/>
              </a:rPr>
              <a:t>Send (A, message) -Send a message to mailbox A.</a:t>
            </a:r>
            <a:endParaRPr sz="2400">
              <a:solidFill>
                <a:srgbClr val="000000"/>
              </a:solidFill>
              <a:latin typeface="Calibri"/>
              <a:ea typeface="Calibri"/>
              <a:cs typeface="Calibri"/>
              <a:sym typeface="Calibri"/>
            </a:endParaRPr>
          </a:p>
          <a:p>
            <a:pPr indent="-342900" lvl="0" marL="342900" rtl="0" algn="just">
              <a:lnSpc>
                <a:spcPct val="160000"/>
              </a:lnSpc>
              <a:spcBef>
                <a:spcPts val="1000"/>
              </a:spcBef>
              <a:spcAft>
                <a:spcPts val="0"/>
              </a:spcAft>
              <a:buClr>
                <a:srgbClr val="000000"/>
              </a:buClr>
              <a:buSzPct val="100000"/>
              <a:buFont typeface="Noto Sans Symbols"/>
              <a:buChar char="∙"/>
            </a:pPr>
            <a:r>
              <a:rPr lang="en-US" sz="2400">
                <a:solidFill>
                  <a:srgbClr val="000000"/>
                </a:solidFill>
                <a:latin typeface="Calibri"/>
                <a:ea typeface="Calibri"/>
                <a:cs typeface="Calibri"/>
                <a:sym typeface="Calibri"/>
              </a:rPr>
              <a:t>Receive (A, message) -Receive a message from mailbox A.</a:t>
            </a:r>
            <a:endParaRPr/>
          </a:p>
          <a:p>
            <a:pPr indent="0" lvl="0" marL="0" rtl="0" algn="l">
              <a:lnSpc>
                <a:spcPct val="90000"/>
              </a:lnSpc>
              <a:spcBef>
                <a:spcPts val="1015"/>
              </a:spcBef>
              <a:spcAft>
                <a:spcPts val="0"/>
              </a:spcAft>
              <a:buClr>
                <a:schemeClr val="dk1"/>
              </a:buClr>
              <a:buSzPct val="100000"/>
              <a:buNone/>
            </a:pPr>
            <a:r>
              <a:t/>
            </a:r>
            <a:endParaRPr/>
          </a:p>
        </p:txBody>
      </p:sp>
      <p:sp>
        <p:nvSpPr>
          <p:cNvPr id="1230" name="Google Shape;1230;p17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77"/>
          <p:cNvSpPr txBox="1"/>
          <p:nvPr>
            <p:ph idx="1" type="body"/>
          </p:nvPr>
        </p:nvSpPr>
        <p:spPr>
          <a:xfrm>
            <a:off x="2503714" y="141514"/>
            <a:ext cx="9546772" cy="6596743"/>
          </a:xfrm>
          <a:prstGeom prst="rect">
            <a:avLst/>
          </a:prstGeom>
          <a:noFill/>
          <a:ln>
            <a:noFill/>
          </a:ln>
        </p:spPr>
        <p:txBody>
          <a:bodyPr anchorCtr="0" anchor="t" bIns="45700" lIns="91425" spcFirstLastPara="1" rIns="91425" wrap="square" tIns="45700">
            <a:normAutofit/>
          </a:bodyPr>
          <a:lstStyle/>
          <a:p>
            <a:pPr indent="0" lvl="0" marL="0" rtl="0" algn="just">
              <a:lnSpc>
                <a:spcPct val="160000"/>
              </a:lnSpc>
              <a:spcBef>
                <a:spcPts val="0"/>
              </a:spcBef>
              <a:spcAft>
                <a:spcPts val="0"/>
              </a:spcAft>
              <a:buClr>
                <a:schemeClr val="dk1"/>
              </a:buClr>
              <a:buSzPts val="2400"/>
              <a:buNone/>
            </a:pPr>
            <a:r>
              <a:rPr lang="en-US" sz="2400">
                <a:latin typeface="Calibri"/>
                <a:ea typeface="Calibri"/>
                <a:cs typeface="Calibri"/>
                <a:sym typeface="Calibri"/>
              </a:rPr>
              <a:t>In this scheme, a communication link has the following properties:</a:t>
            </a:r>
            <a:endParaRPr sz="2400">
              <a:latin typeface="Calibri"/>
              <a:ea typeface="Calibri"/>
              <a:cs typeface="Calibri"/>
              <a:sym typeface="Calibri"/>
            </a:endParaRPr>
          </a:p>
          <a:p>
            <a:pPr indent="-342900" lvl="0" marL="342900" rtl="0" algn="just">
              <a:lnSpc>
                <a:spcPct val="160000"/>
              </a:lnSpc>
              <a:spcBef>
                <a:spcPts val="1015"/>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 link is established between a pair of processes only if both members of the pair have a shared mailbox.</a:t>
            </a:r>
            <a:endParaRPr sz="2400">
              <a:solidFill>
                <a:srgbClr val="000000"/>
              </a:solidFill>
              <a:latin typeface="Calibri"/>
              <a:ea typeface="Calibri"/>
              <a:cs typeface="Calibri"/>
              <a:sym typeface="Calibri"/>
            </a:endParaRPr>
          </a:p>
          <a:p>
            <a:pPr indent="-342900" lvl="0" marL="342900" rtl="0" algn="just">
              <a:lnSpc>
                <a:spcPct val="160000"/>
              </a:lnSpc>
              <a:spcBef>
                <a:spcPts val="100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A link may be associated with more than two processes.</a:t>
            </a:r>
            <a:endParaRPr sz="2400">
              <a:solidFill>
                <a:srgbClr val="000000"/>
              </a:solidFill>
              <a:latin typeface="Calibri"/>
              <a:ea typeface="Calibri"/>
              <a:cs typeface="Calibri"/>
              <a:sym typeface="Calibri"/>
            </a:endParaRPr>
          </a:p>
          <a:p>
            <a:pPr indent="-342900" lvl="0" marL="342900" rtl="0" algn="just">
              <a:lnSpc>
                <a:spcPct val="160000"/>
              </a:lnSpc>
              <a:spcBef>
                <a:spcPts val="1000"/>
              </a:spcBef>
              <a:spcAft>
                <a:spcPts val="0"/>
              </a:spcAft>
              <a:buClr>
                <a:srgbClr val="000000"/>
              </a:buClr>
              <a:buSzPts val="2400"/>
              <a:buFont typeface="Noto Sans Symbols"/>
              <a:buChar char="∙"/>
            </a:pPr>
            <a:r>
              <a:rPr lang="en-US" sz="2400">
                <a:solidFill>
                  <a:srgbClr val="000000"/>
                </a:solidFill>
                <a:latin typeface="Calibri"/>
                <a:ea typeface="Calibri"/>
                <a:cs typeface="Calibri"/>
                <a:sym typeface="Calibri"/>
              </a:rPr>
              <a:t>Between each pair of communicating processes, there may be a number of different links, with each link corresponding to one mailbox.</a:t>
            </a:r>
            <a:endParaRPr/>
          </a:p>
          <a:p>
            <a:pPr indent="0" lvl="0" marL="0" rtl="0" algn="just">
              <a:lnSpc>
                <a:spcPct val="160000"/>
              </a:lnSpc>
              <a:spcBef>
                <a:spcPts val="1015"/>
              </a:spcBef>
              <a:spcAft>
                <a:spcPts val="0"/>
              </a:spcAft>
              <a:buClr>
                <a:srgbClr val="000000"/>
              </a:buClr>
              <a:buSzPts val="2400"/>
              <a:buNone/>
            </a:pPr>
            <a:r>
              <a:rPr lang="en-US" sz="2400">
                <a:solidFill>
                  <a:srgbClr val="000000"/>
                </a:solidFill>
                <a:highlight>
                  <a:srgbClr val="FFFF00"/>
                </a:highlight>
                <a:latin typeface="Calibri"/>
                <a:ea typeface="Calibri"/>
                <a:cs typeface="Calibri"/>
                <a:sym typeface="Calibri"/>
              </a:rPr>
              <a:t>Now suppose that processes P1, P2 and P3 all share mailbox A</a:t>
            </a:r>
            <a:endParaRPr/>
          </a:p>
          <a:p>
            <a:pPr indent="0" lvl="0" marL="0" rtl="0" algn="just">
              <a:lnSpc>
                <a:spcPct val="160000"/>
              </a:lnSpc>
              <a:spcBef>
                <a:spcPts val="1015"/>
              </a:spcBef>
              <a:spcAft>
                <a:spcPts val="0"/>
              </a:spcAft>
              <a:buClr>
                <a:srgbClr val="000000"/>
              </a:buClr>
              <a:buSzPts val="2400"/>
              <a:buNone/>
            </a:pPr>
            <a:r>
              <a:rPr lang="en-US" sz="2400">
                <a:solidFill>
                  <a:srgbClr val="000000"/>
                </a:solidFill>
                <a:highlight>
                  <a:srgbClr val="FFFF00"/>
                </a:highlight>
                <a:latin typeface="Calibri"/>
                <a:ea typeface="Calibri"/>
                <a:cs typeface="Calibri"/>
                <a:sym typeface="Calibri"/>
              </a:rPr>
              <a:t>Process P1 sends a message to A while both P2 and P3 execute a receive() from A Which process will receive the message sent by P1</a:t>
            </a:r>
            <a:endParaRPr sz="2400">
              <a:solidFill>
                <a:srgbClr val="000000"/>
              </a:solidFill>
              <a:highlight>
                <a:srgbClr val="FFFF00"/>
              </a:highlight>
              <a:latin typeface="Calibri"/>
              <a:ea typeface="Calibri"/>
              <a:cs typeface="Calibri"/>
              <a:sym typeface="Calibri"/>
            </a:endParaRPr>
          </a:p>
          <a:p>
            <a:pPr indent="0" lvl="0" marL="0" rtl="0" algn="l">
              <a:lnSpc>
                <a:spcPct val="90000"/>
              </a:lnSpc>
              <a:spcBef>
                <a:spcPts val="1015"/>
              </a:spcBef>
              <a:spcAft>
                <a:spcPts val="0"/>
              </a:spcAft>
              <a:buClr>
                <a:schemeClr val="dk1"/>
              </a:buClr>
              <a:buSzPts val="2400"/>
              <a:buNone/>
            </a:pPr>
            <a:r>
              <a:rPr lang="en-US" sz="2400">
                <a:latin typeface="Calibri"/>
                <a:ea typeface="Calibri"/>
                <a:cs typeface="Calibri"/>
                <a:sym typeface="Calibri"/>
              </a:rPr>
              <a:t>Answer depends on which of the following methods we choose</a:t>
            </a:r>
            <a:endParaRPr/>
          </a:p>
        </p:txBody>
      </p:sp>
      <p:sp>
        <p:nvSpPr>
          <p:cNvPr id="1237" name="Google Shape;1237;p17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78"/>
          <p:cNvSpPr txBox="1"/>
          <p:nvPr>
            <p:ph idx="1" type="body"/>
          </p:nvPr>
        </p:nvSpPr>
        <p:spPr>
          <a:xfrm>
            <a:off x="2570205" y="148280"/>
            <a:ext cx="9428206" cy="6549081"/>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Allow link to be associated with two processes at most.</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Allow at most one process at a time to execute a receive() operation.</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Allow the system to select arbitrarily which process will receive the message(either p2 or p3 but not both will receive the message)</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system also may define an algorithm for selecting which process will receive message(round robin where processes takes turns receiving messages)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system may identify the receiver to sender</a:t>
            </a:r>
            <a:endParaRPr/>
          </a:p>
          <a:p>
            <a:pPr indent="0" lvl="0" marL="0" rtl="0" algn="just">
              <a:lnSpc>
                <a:spcPct val="150000"/>
              </a:lnSpc>
              <a:spcBef>
                <a:spcPts val="1000"/>
              </a:spcBef>
              <a:spcAft>
                <a:spcPts val="0"/>
              </a:spcAft>
              <a:buClr>
                <a:srgbClr val="0000FF"/>
              </a:buClr>
              <a:buSzPts val="2800"/>
              <a:buNone/>
            </a:pPr>
            <a:r>
              <a:rPr b="1" lang="en-US">
                <a:solidFill>
                  <a:srgbClr val="0000FF"/>
                </a:solidFill>
                <a:latin typeface="Calibri"/>
                <a:ea typeface="Calibri"/>
                <a:cs typeface="Calibri"/>
                <a:sym typeface="Calibri"/>
              </a:rPr>
              <a:t>A mail box may be owned either by a process or by the OS.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43" name="Google Shape;1243;p17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79"/>
          <p:cNvSpPr txBox="1"/>
          <p:nvPr>
            <p:ph idx="1" type="body"/>
          </p:nvPr>
        </p:nvSpPr>
        <p:spPr>
          <a:xfrm>
            <a:off x="2569029" y="130628"/>
            <a:ext cx="9459685" cy="6585857"/>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2F5496"/>
              </a:buClr>
              <a:buSzPts val="2800"/>
              <a:buNone/>
            </a:pPr>
            <a:r>
              <a:rPr b="1" lang="en-US">
                <a:solidFill>
                  <a:srgbClr val="2F5496"/>
                </a:solidFill>
                <a:latin typeface="Calibri"/>
                <a:ea typeface="Calibri"/>
                <a:cs typeface="Calibri"/>
                <a:sym typeface="Calibri"/>
              </a:rPr>
              <a:t>Synchronization</a:t>
            </a:r>
            <a:endParaRPr>
              <a:solidFill>
                <a:srgbClr val="2F5496"/>
              </a:solidFill>
              <a:latin typeface="Calibri"/>
              <a:ea typeface="Calibri"/>
              <a:cs typeface="Calibri"/>
              <a:sym typeface="Calibri"/>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Communication between processes takes place through calls to send ( ) and receive ( ) primitives. There are different design options for implementing each primitive. </a:t>
            </a:r>
            <a:endParaRPr/>
          </a:p>
          <a:p>
            <a:pPr indent="0" lvl="0" marL="0" rtl="0" algn="just">
              <a:lnSpc>
                <a:spcPct val="150000"/>
              </a:lnSpc>
              <a:spcBef>
                <a:spcPts val="1800"/>
              </a:spcBef>
              <a:spcAft>
                <a:spcPts val="0"/>
              </a:spcAft>
              <a:buClr>
                <a:schemeClr val="dk1"/>
              </a:buClr>
              <a:buSzPts val="2000"/>
              <a:buNone/>
            </a:pPr>
            <a:r>
              <a:rPr lang="en-US" sz="2000">
                <a:latin typeface="Calibri"/>
                <a:ea typeface="Calibri"/>
                <a:cs typeface="Calibri"/>
                <a:sym typeface="Calibri"/>
              </a:rPr>
              <a:t>Message passing may be either </a:t>
            </a:r>
            <a:r>
              <a:rPr b="1" lang="en-US" sz="2000">
                <a:latin typeface="Calibri"/>
                <a:ea typeface="Calibri"/>
                <a:cs typeface="Calibri"/>
                <a:sym typeface="Calibri"/>
              </a:rPr>
              <a:t>blocking or nonblocking also known as synchronous and asynchronous.</a:t>
            </a:r>
            <a:endParaRPr b="1" sz="2000">
              <a:latin typeface="Calibri"/>
              <a:ea typeface="Calibri"/>
              <a:cs typeface="Calibri"/>
              <a:sym typeface="Calibri"/>
            </a:endParaRPr>
          </a:p>
          <a:p>
            <a:pPr indent="0" lvl="0" marL="0" rtl="0" algn="just">
              <a:lnSpc>
                <a:spcPct val="150000"/>
              </a:lnSpc>
              <a:spcBef>
                <a:spcPts val="1800"/>
              </a:spcBef>
              <a:spcAft>
                <a:spcPts val="0"/>
              </a:spcAft>
              <a:buClr>
                <a:srgbClr val="000000"/>
              </a:buClr>
              <a:buSzPts val="2000"/>
              <a:buNone/>
            </a:pPr>
            <a:r>
              <a:rPr b="1" lang="en-US" sz="2000">
                <a:solidFill>
                  <a:srgbClr val="000000"/>
                </a:solidFill>
                <a:latin typeface="Calibri"/>
                <a:ea typeface="Calibri"/>
                <a:cs typeface="Calibri"/>
                <a:sym typeface="Calibri"/>
              </a:rPr>
              <a:t>Blocking send</a:t>
            </a:r>
            <a:r>
              <a:rPr lang="en-US" sz="2000">
                <a:solidFill>
                  <a:srgbClr val="000000"/>
                </a:solidFill>
                <a:latin typeface="Calibri"/>
                <a:ea typeface="Calibri"/>
                <a:cs typeface="Calibri"/>
                <a:sym typeface="Calibri"/>
              </a:rPr>
              <a:t>. The sending process is blocked until the message is received by the receiving process or by the mailbox.</a:t>
            </a:r>
            <a:endParaRPr sz="20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000"/>
              <a:buNone/>
            </a:pPr>
            <a:r>
              <a:rPr b="1" lang="en-US" sz="2000">
                <a:solidFill>
                  <a:srgbClr val="000000"/>
                </a:solidFill>
                <a:latin typeface="Calibri"/>
                <a:ea typeface="Calibri"/>
                <a:cs typeface="Calibri"/>
                <a:sym typeface="Calibri"/>
              </a:rPr>
              <a:t>Nonblocking send</a:t>
            </a:r>
            <a:r>
              <a:rPr lang="en-US" sz="2000">
                <a:solidFill>
                  <a:srgbClr val="000000"/>
                </a:solidFill>
                <a:latin typeface="Calibri"/>
                <a:ea typeface="Calibri"/>
                <a:cs typeface="Calibri"/>
                <a:sym typeface="Calibri"/>
              </a:rPr>
              <a:t>. The sending process sends the message and resumes operation.</a:t>
            </a:r>
            <a:endParaRPr sz="20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000"/>
              <a:buNone/>
            </a:pPr>
            <a:r>
              <a:rPr b="1" lang="en-US" sz="2000">
                <a:solidFill>
                  <a:srgbClr val="000000"/>
                </a:solidFill>
                <a:latin typeface="Calibri"/>
                <a:ea typeface="Calibri"/>
                <a:cs typeface="Calibri"/>
                <a:sym typeface="Calibri"/>
              </a:rPr>
              <a:t>Blocking receive</a:t>
            </a:r>
            <a:r>
              <a:rPr lang="en-US" sz="2000">
                <a:solidFill>
                  <a:srgbClr val="000000"/>
                </a:solidFill>
                <a:latin typeface="Calibri"/>
                <a:ea typeface="Calibri"/>
                <a:cs typeface="Calibri"/>
                <a:sym typeface="Calibri"/>
              </a:rPr>
              <a:t>. The receiver blocks until a message is available.</a:t>
            </a:r>
            <a:endParaRPr sz="20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000"/>
              <a:buNone/>
            </a:pPr>
            <a:r>
              <a:rPr b="1" lang="en-US" sz="2000">
                <a:solidFill>
                  <a:srgbClr val="000000"/>
                </a:solidFill>
                <a:latin typeface="Calibri"/>
                <a:ea typeface="Calibri"/>
                <a:cs typeface="Calibri"/>
                <a:sym typeface="Calibri"/>
              </a:rPr>
              <a:t>Nonblocking receive</a:t>
            </a:r>
            <a:r>
              <a:rPr lang="en-US" sz="2000">
                <a:solidFill>
                  <a:srgbClr val="000000"/>
                </a:solidFill>
                <a:latin typeface="Calibri"/>
                <a:ea typeface="Calibri"/>
                <a:cs typeface="Calibri"/>
                <a:sym typeface="Calibri"/>
              </a:rPr>
              <a:t>. The receiver retrieves either a valid message or a null.</a:t>
            </a:r>
            <a:endParaRPr sz="2000">
              <a:solidFill>
                <a:srgbClr val="000000"/>
              </a:solidFill>
              <a:latin typeface="Calibri"/>
              <a:ea typeface="Calibri"/>
              <a:cs typeface="Calibri"/>
              <a:sym typeface="Calibri"/>
            </a:endParaRPr>
          </a:p>
          <a:p>
            <a:pPr indent="0" lvl="0" marL="0" rtl="0" algn="l">
              <a:lnSpc>
                <a:spcPct val="90000"/>
              </a:lnSpc>
              <a:spcBef>
                <a:spcPts val="1015"/>
              </a:spcBef>
              <a:spcAft>
                <a:spcPts val="0"/>
              </a:spcAft>
              <a:buClr>
                <a:schemeClr val="dk1"/>
              </a:buClr>
              <a:buSzPts val="2800"/>
              <a:buNone/>
            </a:pPr>
            <a:r>
              <a:t/>
            </a:r>
            <a:endParaRPr/>
          </a:p>
        </p:txBody>
      </p:sp>
      <p:sp>
        <p:nvSpPr>
          <p:cNvPr id="1249" name="Google Shape;1249;p17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ph type="title"/>
          </p:nvPr>
        </p:nvSpPr>
        <p:spPr>
          <a:xfrm>
            <a:off x="2708694" y="365125"/>
            <a:ext cx="864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21" name="Google Shape;221;p18"/>
          <p:cNvSpPr txBox="1"/>
          <p:nvPr>
            <p:ph idx="1" type="body"/>
          </p:nvPr>
        </p:nvSpPr>
        <p:spPr>
          <a:xfrm>
            <a:off x="2708694" y="1825625"/>
            <a:ext cx="8645106"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Chapter 1.2: Introduction These slides, originally provided by your  authors, have been modified by your instructor. - ppt download" id="222" name="Google Shape;222;p18"/>
          <p:cNvPicPr preferRelativeResize="0"/>
          <p:nvPr/>
        </p:nvPicPr>
        <p:blipFill rotWithShape="1">
          <a:blip r:embed="rId3">
            <a:alphaModFix/>
          </a:blip>
          <a:srcRect b="0" l="0" r="0" t="0"/>
          <a:stretch/>
        </p:blipFill>
        <p:spPr>
          <a:xfrm>
            <a:off x="2311121" y="-90435"/>
            <a:ext cx="9113855" cy="68580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80"/>
          <p:cNvSpPr txBox="1"/>
          <p:nvPr>
            <p:ph idx="1" type="body"/>
          </p:nvPr>
        </p:nvSpPr>
        <p:spPr>
          <a:xfrm>
            <a:off x="2569029" y="130628"/>
            <a:ext cx="9459685" cy="6585857"/>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600"/>
              <a:buNone/>
            </a:pPr>
            <a:r>
              <a:rPr b="1" lang="en-US" sz="2600">
                <a:solidFill>
                  <a:srgbClr val="FF0000"/>
                </a:solidFill>
                <a:latin typeface="Calibri"/>
                <a:ea typeface="Calibri"/>
                <a:cs typeface="Calibri"/>
                <a:sym typeface="Calibri"/>
              </a:rPr>
              <a:t>Buffering</a:t>
            </a:r>
            <a:endParaRPr sz="26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Whether communication is direct or indirect, messages exchanged by communicating processes reside in a temporary queue. Basically, such queues can be implemented in three ways:</a:t>
            </a:r>
            <a:endParaRPr sz="2400">
              <a:latin typeface="Calibri"/>
              <a:ea typeface="Calibri"/>
              <a:cs typeface="Calibri"/>
              <a:sym typeface="Calibri"/>
            </a:endParaRPr>
          </a:p>
          <a:p>
            <a:pPr indent="-228600" lvl="0" marL="228600" rtl="0" algn="just">
              <a:lnSpc>
                <a:spcPct val="150000"/>
              </a:lnSpc>
              <a:spcBef>
                <a:spcPts val="1800"/>
              </a:spcBef>
              <a:spcAft>
                <a:spcPts val="0"/>
              </a:spcAft>
              <a:buClr>
                <a:srgbClr val="000000"/>
              </a:buClr>
              <a:buSzPts val="2400"/>
              <a:buChar char="•"/>
            </a:pPr>
            <a:r>
              <a:rPr b="1" lang="en-US" sz="2400">
                <a:solidFill>
                  <a:srgbClr val="000000"/>
                </a:solidFill>
                <a:latin typeface="Calibri"/>
                <a:ea typeface="Calibri"/>
                <a:cs typeface="Calibri"/>
                <a:sym typeface="Calibri"/>
              </a:rPr>
              <a:t>Zero capacity</a:t>
            </a:r>
            <a:r>
              <a:rPr lang="en-US" sz="2400">
                <a:solidFill>
                  <a:srgbClr val="000000"/>
                </a:solidFill>
                <a:latin typeface="Calibri"/>
                <a:ea typeface="Calibri"/>
                <a:cs typeface="Calibri"/>
                <a:sym typeface="Calibri"/>
              </a:rPr>
              <a:t>. The queue has a maximum length of zero; thus, the link cannot have any messages waiting in it. In this case, the sender must block until the recipient receives the message.</a:t>
            </a:r>
            <a:endParaRPr sz="2400">
              <a:solidFill>
                <a:srgbClr val="000000"/>
              </a:solidFill>
              <a:latin typeface="Calibri"/>
              <a:ea typeface="Calibri"/>
              <a:cs typeface="Calibri"/>
              <a:sym typeface="Calibri"/>
            </a:endParaRPr>
          </a:p>
          <a:p>
            <a:pPr indent="-76200" lvl="0" marL="228600" rtl="0" algn="l">
              <a:lnSpc>
                <a:spcPct val="150000"/>
              </a:lnSpc>
              <a:spcBef>
                <a:spcPts val="1015"/>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1255" name="Google Shape;1255;p18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81"/>
          <p:cNvSpPr txBox="1"/>
          <p:nvPr>
            <p:ph idx="1" type="body"/>
          </p:nvPr>
        </p:nvSpPr>
        <p:spPr>
          <a:xfrm>
            <a:off x="2569029" y="152400"/>
            <a:ext cx="9470571" cy="6618514"/>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000000"/>
              </a:buClr>
              <a:buSzPts val="2400"/>
              <a:buChar char="•"/>
            </a:pPr>
            <a:r>
              <a:rPr b="1" lang="en-US" sz="2400">
                <a:solidFill>
                  <a:srgbClr val="000000"/>
                </a:solidFill>
                <a:latin typeface="Calibri"/>
                <a:ea typeface="Calibri"/>
                <a:cs typeface="Calibri"/>
                <a:sym typeface="Calibri"/>
              </a:rPr>
              <a:t>Bounded capacity</a:t>
            </a:r>
            <a:r>
              <a:rPr lang="en-US" sz="2400">
                <a:solidFill>
                  <a:srgbClr val="000000"/>
                </a:solidFill>
                <a:latin typeface="Calibri"/>
                <a:ea typeface="Calibri"/>
                <a:cs typeface="Calibri"/>
                <a:sym typeface="Calibri"/>
              </a:rPr>
              <a:t>. The queue has finite length n; thus, at most n messages can reside in it. If the queue is not full when a new message is sent, the message is placed in the queue (either the message is copied or a pointer to the message is kept), and the sender can continue execution without waiting. The links capacity is finite, however. If the link is full, the sender must block until space is available in the queue.</a:t>
            </a:r>
            <a:endParaRPr sz="2400">
              <a:solidFill>
                <a:srgbClr val="000000"/>
              </a:solidFill>
              <a:latin typeface="Calibri"/>
              <a:ea typeface="Calibri"/>
              <a:cs typeface="Calibri"/>
              <a:sym typeface="Calibri"/>
            </a:endParaRPr>
          </a:p>
          <a:p>
            <a:pPr indent="-228600" lvl="0" marL="228600" rtl="0" algn="just">
              <a:lnSpc>
                <a:spcPct val="150000"/>
              </a:lnSpc>
              <a:spcBef>
                <a:spcPts val="1015"/>
              </a:spcBef>
              <a:spcAft>
                <a:spcPts val="0"/>
              </a:spcAft>
              <a:buClr>
                <a:srgbClr val="000000"/>
              </a:buClr>
              <a:buSzPts val="2400"/>
              <a:buChar char="•"/>
            </a:pPr>
            <a:r>
              <a:rPr b="1" lang="en-US" sz="2400">
                <a:solidFill>
                  <a:srgbClr val="000000"/>
                </a:solidFill>
                <a:latin typeface="Calibri"/>
                <a:ea typeface="Calibri"/>
                <a:cs typeface="Calibri"/>
                <a:sym typeface="Calibri"/>
              </a:rPr>
              <a:t>Unbounded capacity</a:t>
            </a:r>
            <a:r>
              <a:rPr lang="en-US" sz="2400">
                <a:solidFill>
                  <a:srgbClr val="000000"/>
                </a:solidFill>
                <a:latin typeface="Calibri"/>
                <a:ea typeface="Calibri"/>
                <a:cs typeface="Calibri"/>
                <a:sym typeface="Calibri"/>
              </a:rPr>
              <a:t>. The queues length is potentially infinite; thus, any number of messages can wait in it. The sender never blocks.</a:t>
            </a:r>
            <a:endParaRPr sz="2400">
              <a:solidFill>
                <a:srgbClr val="000000"/>
              </a:solidFill>
              <a:latin typeface="Calibri"/>
              <a:ea typeface="Calibri"/>
              <a:cs typeface="Calibri"/>
              <a:sym typeface="Calibri"/>
            </a:endParaRPr>
          </a:p>
          <a:p>
            <a:pPr indent="0" lvl="0" marL="0" rtl="0" algn="l">
              <a:lnSpc>
                <a:spcPct val="90000"/>
              </a:lnSpc>
              <a:spcBef>
                <a:spcPts val="1015"/>
              </a:spcBef>
              <a:spcAft>
                <a:spcPts val="0"/>
              </a:spcAft>
              <a:buClr>
                <a:schemeClr val="dk1"/>
              </a:buClr>
              <a:buSzPts val="2800"/>
              <a:buNone/>
            </a:pPr>
            <a:r>
              <a:t/>
            </a:r>
            <a:endParaRPr/>
          </a:p>
        </p:txBody>
      </p:sp>
      <p:sp>
        <p:nvSpPr>
          <p:cNvPr id="1261" name="Google Shape;1261;p18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82"/>
          <p:cNvSpPr txBox="1"/>
          <p:nvPr>
            <p:ph type="title"/>
          </p:nvPr>
        </p:nvSpPr>
        <p:spPr>
          <a:xfrm>
            <a:off x="2708694" y="365125"/>
            <a:ext cx="864510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267" name="Google Shape;1267;p182"/>
          <p:cNvSpPr txBox="1"/>
          <p:nvPr>
            <p:ph idx="1" type="body"/>
          </p:nvPr>
        </p:nvSpPr>
        <p:spPr>
          <a:xfrm>
            <a:off x="2819226" y="3192201"/>
            <a:ext cx="8645106" cy="112859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None/>
            </a:pPr>
            <a:r>
              <a:rPr i="1" lang="en-US" sz="6000">
                <a:latin typeface="Algerian"/>
                <a:ea typeface="Algerian"/>
                <a:cs typeface="Algerian"/>
                <a:sym typeface="Algerian"/>
              </a:rPr>
              <a:t>THANK YOU</a:t>
            </a:r>
            <a:endParaRPr i="1" sz="6000">
              <a:latin typeface="Algerian"/>
              <a:ea typeface="Algerian"/>
              <a:cs typeface="Algerian"/>
              <a:sym typeface="Algerian"/>
            </a:endParaRPr>
          </a:p>
        </p:txBody>
      </p:sp>
      <p:sp>
        <p:nvSpPr>
          <p:cNvPr id="1268" name="Google Shape;1268;p18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1" type="body"/>
          </p:nvPr>
        </p:nvSpPr>
        <p:spPr>
          <a:xfrm>
            <a:off x="2509520" y="942975"/>
            <a:ext cx="9519920" cy="5386387"/>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Computer programs must be in main memory (also called random-access memory or RAM) to be executed.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Main memory is the only large storage area (millions to billions of bytes) that the processor can access directly.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It commonly is implemented in a semiconductor technology called dynamic random-access memory (DRAM), which forms an array of memory words. Each word has its own address</a:t>
            </a:r>
            <a:r>
              <a:rPr lang="en-US" sz="2600">
                <a:latin typeface="Calibri"/>
                <a:ea typeface="Calibri"/>
                <a:cs typeface="Calibri"/>
                <a:sym typeface="Calibri"/>
              </a:rPr>
              <a:t>.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28" name="Google Shape;228;p19"/>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Storage Structure</a:t>
            </a:r>
            <a:endParaRPr b="1" sz="2400">
              <a:solidFill>
                <a:srgbClr val="00206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What is operating systems</a:t>
            </a:r>
            <a:endParaRPr/>
          </a:p>
        </p:txBody>
      </p:sp>
      <p:sp>
        <p:nvSpPr>
          <p:cNvPr id="134" name="Google Shape;134;p2"/>
          <p:cNvSpPr txBox="1"/>
          <p:nvPr>
            <p:ph idx="1" type="body"/>
          </p:nvPr>
        </p:nvSpPr>
        <p:spPr>
          <a:xfrm>
            <a:off x="2645856" y="881799"/>
            <a:ext cx="9022080" cy="4273006"/>
          </a:xfrm>
          <a:prstGeom prst="rect">
            <a:avLst/>
          </a:prstGeom>
          <a:noFill/>
          <a:ln>
            <a:noFill/>
          </a:ln>
        </p:spPr>
        <p:txBody>
          <a:bodyPr anchorCtr="0" anchor="t" bIns="45700" lIns="91425" spcFirstLastPara="1" rIns="91425" wrap="square" tIns="45700">
            <a:noAutofit/>
          </a:bodyPr>
          <a:lstStyle/>
          <a:p>
            <a:pPr indent="0" lvl="0" marL="0" rtl="0" algn="just">
              <a:lnSpc>
                <a:spcPct val="170000"/>
              </a:lnSpc>
              <a:spcBef>
                <a:spcPts val="0"/>
              </a:spcBef>
              <a:spcAft>
                <a:spcPts val="0"/>
              </a:spcAft>
              <a:buClr>
                <a:schemeClr val="dk1"/>
              </a:buClr>
              <a:buSzPts val="2000"/>
              <a:buNone/>
            </a:pPr>
            <a:r>
              <a:rPr lang="en-US" sz="2000">
                <a:latin typeface="Calibri"/>
                <a:ea typeface="Calibri"/>
                <a:cs typeface="Calibri"/>
                <a:sym typeface="Calibri"/>
              </a:rPr>
              <a:t>Operating system − a program that acts as an intermediary between a user of a computer and the computer hardware.</a:t>
            </a:r>
            <a:endParaRPr/>
          </a:p>
          <a:p>
            <a:pPr indent="0" lvl="0" marL="0" rtl="0" algn="just">
              <a:lnSpc>
                <a:spcPct val="170000"/>
              </a:lnSpc>
              <a:spcBef>
                <a:spcPts val="0"/>
              </a:spcBef>
              <a:spcAft>
                <a:spcPts val="0"/>
              </a:spcAft>
              <a:buClr>
                <a:schemeClr val="dk1"/>
              </a:buClr>
              <a:buSzPts val="2000"/>
              <a:buNone/>
            </a:pPr>
            <a:r>
              <a:t/>
            </a:r>
            <a:endParaRPr sz="2000">
              <a:latin typeface="Calibri"/>
              <a:ea typeface="Calibri"/>
              <a:cs typeface="Calibri"/>
              <a:sym typeface="Calibri"/>
            </a:endParaRPr>
          </a:p>
          <a:p>
            <a:pPr indent="0" lvl="0" marL="0" rtl="0" algn="just">
              <a:lnSpc>
                <a:spcPct val="170000"/>
              </a:lnSpc>
              <a:spcBef>
                <a:spcPts val="0"/>
              </a:spcBef>
              <a:spcAft>
                <a:spcPts val="0"/>
              </a:spcAft>
              <a:buClr>
                <a:srgbClr val="FF0000"/>
              </a:buClr>
              <a:buSzPts val="2000"/>
              <a:buNone/>
            </a:pPr>
            <a:r>
              <a:rPr b="1" lang="en-US" sz="2000">
                <a:solidFill>
                  <a:srgbClr val="FF0000"/>
                </a:solidFill>
                <a:latin typeface="Calibri"/>
                <a:ea typeface="Calibri"/>
                <a:cs typeface="Calibri"/>
                <a:sym typeface="Calibri"/>
              </a:rPr>
              <a:t>Operating system goals: </a:t>
            </a:r>
            <a:endParaRPr/>
          </a:p>
          <a:p>
            <a:pPr indent="-228600" lvl="0" marL="228600" rtl="0" algn="just">
              <a:lnSpc>
                <a:spcPct val="170000"/>
              </a:lnSpc>
              <a:spcBef>
                <a:spcPts val="0"/>
              </a:spcBef>
              <a:spcAft>
                <a:spcPts val="0"/>
              </a:spcAft>
              <a:buClr>
                <a:schemeClr val="dk1"/>
              </a:buClr>
              <a:buSzPts val="2000"/>
              <a:buChar char="•"/>
            </a:pPr>
            <a:r>
              <a:rPr lang="en-US" sz="2000">
                <a:latin typeface="Calibri"/>
                <a:ea typeface="Calibri"/>
                <a:cs typeface="Calibri"/>
                <a:sym typeface="Calibri"/>
              </a:rPr>
              <a:t>Execute user programs and make solving user problems easier. </a:t>
            </a:r>
            <a:endParaRPr/>
          </a:p>
          <a:p>
            <a:pPr indent="-228600" lvl="0" marL="228600" rtl="0" algn="just">
              <a:lnSpc>
                <a:spcPct val="170000"/>
              </a:lnSpc>
              <a:spcBef>
                <a:spcPts val="0"/>
              </a:spcBef>
              <a:spcAft>
                <a:spcPts val="0"/>
              </a:spcAft>
              <a:buClr>
                <a:schemeClr val="dk1"/>
              </a:buClr>
              <a:buSzPts val="2000"/>
              <a:buChar char="•"/>
            </a:pPr>
            <a:r>
              <a:rPr lang="en-US" sz="2000">
                <a:latin typeface="Calibri"/>
                <a:ea typeface="Calibri"/>
                <a:cs typeface="Calibri"/>
                <a:sym typeface="Calibri"/>
              </a:rPr>
              <a:t>Make the computer system convenient to use. </a:t>
            </a:r>
            <a:endParaRPr/>
          </a:p>
          <a:p>
            <a:pPr indent="-228600" lvl="0" marL="228600" rtl="0" algn="just">
              <a:lnSpc>
                <a:spcPct val="170000"/>
              </a:lnSpc>
              <a:spcBef>
                <a:spcPts val="0"/>
              </a:spcBef>
              <a:spcAft>
                <a:spcPts val="0"/>
              </a:spcAft>
              <a:buClr>
                <a:schemeClr val="dk1"/>
              </a:buClr>
              <a:buSzPts val="2000"/>
              <a:buChar char="•"/>
            </a:pPr>
            <a:r>
              <a:rPr lang="en-US" sz="2000">
                <a:latin typeface="Calibri"/>
                <a:ea typeface="Calibri"/>
                <a:cs typeface="Calibri"/>
                <a:sym typeface="Calibri"/>
              </a:rPr>
              <a:t>Use the computer hardware in an efficient manner</a:t>
            </a:r>
            <a:endParaRPr sz="2000">
              <a:latin typeface="Calibri"/>
              <a:ea typeface="Calibri"/>
              <a:cs typeface="Calibri"/>
              <a:sym typeface="Calibri"/>
            </a:endParaRPr>
          </a:p>
        </p:txBody>
      </p:sp>
    </p:spTree>
  </p:cSld>
  <p:clrMapOvr>
    <a:masterClrMapping/>
  </p:clrMapOvr>
  <p:transition spd="slow" p14:dur="1500">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idx="1" type="body"/>
          </p:nvPr>
        </p:nvSpPr>
        <p:spPr>
          <a:xfrm>
            <a:off x="2509520" y="942976"/>
            <a:ext cx="9519920" cy="520065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Interaction is achieved through a sequence of load or store instructions to specific memory addresses.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load instruction moves a word from main memory to an internal register within the CPU, whereas the store instruction moves the content of a register to main memory.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Aside from explicit loads and stores, the CPU automatically loads instructions from main memory for execution.</a:t>
            </a:r>
            <a:endParaRPr/>
          </a:p>
          <a:p>
            <a:pPr indent="0" lvl="0" marL="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34" name="Google Shape;234;p20"/>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Storage Structure</a:t>
            </a:r>
            <a:endParaRPr b="1" sz="2400">
              <a:solidFill>
                <a:srgbClr val="00206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idx="1" type="body"/>
          </p:nvPr>
        </p:nvSpPr>
        <p:spPr>
          <a:xfrm>
            <a:off x="2917826" y="893988"/>
            <a:ext cx="8655050" cy="5006749"/>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50000"/>
              </a:lnSpc>
              <a:spcBef>
                <a:spcPts val="0"/>
              </a:spcBef>
              <a:spcAft>
                <a:spcPts val="0"/>
              </a:spcAft>
              <a:buClr>
                <a:srgbClr val="FF0000"/>
              </a:buClr>
              <a:buSzPct val="100000"/>
              <a:buChar char="•"/>
            </a:pPr>
            <a:r>
              <a:rPr lang="en-US" sz="2400">
                <a:solidFill>
                  <a:srgbClr val="FF0000"/>
                </a:solidFill>
                <a:latin typeface="Calibri"/>
                <a:ea typeface="Calibri"/>
                <a:cs typeface="Calibri"/>
                <a:sym typeface="Calibri"/>
              </a:rPr>
              <a:t>In a larger sense, however, the storage structure that we have described consisting of registers, main memory, and magnetic disks-is only one of many possible storage systems. </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Others include cache memory, CD-ROM, magnetic tapes, and so on. </a:t>
            </a:r>
            <a:endParaRPr/>
          </a:p>
          <a:p>
            <a:pPr indent="-228600" lvl="0" marL="228600" rtl="0" algn="just">
              <a:lnSpc>
                <a:spcPct val="150000"/>
              </a:lnSpc>
              <a:spcBef>
                <a:spcPts val="1000"/>
              </a:spcBef>
              <a:spcAft>
                <a:spcPts val="0"/>
              </a:spcAft>
              <a:buClr>
                <a:srgbClr val="FF0000"/>
              </a:buClr>
              <a:buSzPct val="100000"/>
              <a:buChar char="•"/>
            </a:pPr>
            <a:r>
              <a:rPr lang="en-US" sz="2400">
                <a:solidFill>
                  <a:srgbClr val="FF0000"/>
                </a:solidFill>
                <a:latin typeface="Calibri"/>
                <a:ea typeface="Calibri"/>
                <a:cs typeface="Calibri"/>
                <a:sym typeface="Calibri"/>
              </a:rPr>
              <a:t>Each storage system provides the basic functions of storing a datum and of holding that datum until it is retrieved at a later time</a:t>
            </a:r>
            <a:r>
              <a:rPr lang="en-US" sz="2400">
                <a:latin typeface="Calibri"/>
                <a:ea typeface="Calibri"/>
                <a:cs typeface="Calibri"/>
                <a:sym typeface="Calibri"/>
              </a:rPr>
              <a:t>.</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 The main differences among the various storage systems lie in speed, cost, size, and volatility</a:t>
            </a:r>
            <a:r>
              <a:rPr lang="en-US" sz="2600">
                <a:latin typeface="Calibri"/>
                <a:ea typeface="Calibri"/>
                <a:cs typeface="Calibri"/>
                <a:sym typeface="Calibri"/>
              </a:rPr>
              <a:t>.</a:t>
            </a:r>
            <a:endParaRPr/>
          </a:p>
          <a:p>
            <a:pPr indent="0" lvl="0" marL="0" rtl="0" algn="l">
              <a:lnSpc>
                <a:spcPct val="90000"/>
              </a:lnSpc>
              <a:spcBef>
                <a:spcPts val="1000"/>
              </a:spcBef>
              <a:spcAft>
                <a:spcPts val="0"/>
              </a:spcAft>
              <a:buClr>
                <a:schemeClr val="dk1"/>
              </a:buClr>
              <a:buSzPct val="100000"/>
              <a:buNone/>
            </a:pPr>
            <a:r>
              <a:t/>
            </a:r>
            <a:endParaRPr/>
          </a:p>
        </p:txBody>
      </p:sp>
      <p:sp>
        <p:nvSpPr>
          <p:cNvPr id="240" name="Google Shape;240;p21"/>
          <p:cNvSpPr txBox="1"/>
          <p:nvPr>
            <p:ph type="title"/>
          </p:nvPr>
        </p:nvSpPr>
        <p:spPr>
          <a:xfrm>
            <a:off x="2917826" y="25400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Storage Structure</a:t>
            </a:r>
            <a:endParaRPr b="1" sz="2400">
              <a:solidFill>
                <a:srgbClr val="00206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txBox="1"/>
          <p:nvPr>
            <p:ph idx="1" type="body"/>
          </p:nvPr>
        </p:nvSpPr>
        <p:spPr>
          <a:xfrm>
            <a:off x="2689225" y="457200"/>
            <a:ext cx="9097963" cy="5757863"/>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300"/>
              <a:buChar char="•"/>
            </a:pPr>
            <a:r>
              <a:rPr lang="en-US" sz="2300">
                <a:latin typeface="Calibri"/>
                <a:ea typeface="Calibri"/>
                <a:cs typeface="Calibri"/>
                <a:sym typeface="Calibri"/>
              </a:rPr>
              <a:t>The wide variety of storage systems in a computer system can be organized in a hierarchy (as shown in figure 6) according to speed and cost. </a:t>
            </a:r>
            <a:endParaRPr/>
          </a:p>
          <a:p>
            <a:pPr indent="-228600" lvl="0" marL="228600" rtl="0" algn="just">
              <a:lnSpc>
                <a:spcPct val="150000"/>
              </a:lnSpc>
              <a:spcBef>
                <a:spcPts val="1000"/>
              </a:spcBef>
              <a:spcAft>
                <a:spcPts val="0"/>
              </a:spcAft>
              <a:buClr>
                <a:schemeClr val="dk1"/>
              </a:buClr>
              <a:buSzPts val="2300"/>
              <a:buChar char="•"/>
            </a:pPr>
            <a:r>
              <a:rPr lang="en-US" sz="2300">
                <a:latin typeface="Calibri"/>
                <a:ea typeface="Calibri"/>
                <a:cs typeface="Calibri"/>
                <a:sym typeface="Calibri"/>
              </a:rPr>
              <a:t>The higher levels are expensive, but they are fast. As we move down the hierarchy, the cost per bit generally decreases, whereas the access time generally increases.</a:t>
            </a:r>
            <a:endParaRPr/>
          </a:p>
          <a:p>
            <a:pPr indent="-228600" lvl="0" marL="228600" rtl="0" algn="just">
              <a:lnSpc>
                <a:spcPct val="150000"/>
              </a:lnSpc>
              <a:spcBef>
                <a:spcPts val="1000"/>
              </a:spcBef>
              <a:spcAft>
                <a:spcPts val="0"/>
              </a:spcAft>
              <a:buClr>
                <a:schemeClr val="dk1"/>
              </a:buClr>
              <a:buSzPts val="2300"/>
              <a:buChar char="•"/>
            </a:pPr>
            <a:r>
              <a:rPr lang="en-US" sz="2300">
                <a:latin typeface="Calibri"/>
                <a:ea typeface="Calibri"/>
                <a:cs typeface="Calibri"/>
                <a:sym typeface="Calibri"/>
              </a:rPr>
              <a:t>This trade-off is reasonable; if a given storage system were both faster and less expensive than another-other properties being the same-then there would be no reason to use the slower, more expensive memory</a:t>
            </a:r>
            <a:endParaRPr sz="23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idx="1" type="body"/>
          </p:nvPr>
        </p:nvSpPr>
        <p:spPr>
          <a:xfrm>
            <a:off x="2560320" y="111760"/>
            <a:ext cx="9631680" cy="664464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Storage-device hierarchy</a:t>
            </a:r>
            <a:endParaRPr sz="2400">
              <a:latin typeface="Times New Roman"/>
              <a:ea typeface="Times New Roman"/>
              <a:cs typeface="Times New Roman"/>
              <a:sym typeface="Times New Roman"/>
            </a:endParaRPr>
          </a:p>
        </p:txBody>
      </p:sp>
      <p:pic>
        <p:nvPicPr>
          <p:cNvPr descr="C:\Users\as668\Desktop\1_04.jpg" id="251" name="Google Shape;251;p23"/>
          <p:cNvPicPr preferRelativeResize="0"/>
          <p:nvPr/>
        </p:nvPicPr>
        <p:blipFill rotWithShape="1">
          <a:blip r:embed="rId3">
            <a:alphaModFix/>
          </a:blip>
          <a:srcRect b="0" l="0" r="0" t="0"/>
          <a:stretch/>
        </p:blipFill>
        <p:spPr>
          <a:xfrm>
            <a:off x="3314383" y="430847"/>
            <a:ext cx="7579360" cy="5445760"/>
          </a:xfrm>
          <a:prstGeom prst="rect">
            <a:avLst/>
          </a:prstGeom>
          <a:noFill/>
          <a:ln>
            <a:noFill/>
          </a:ln>
        </p:spPr>
      </p:pic>
      <p:sp>
        <p:nvSpPr>
          <p:cNvPr id="252" name="Google Shape;252;p23"/>
          <p:cNvSpPr txBox="1"/>
          <p:nvPr/>
        </p:nvSpPr>
        <p:spPr>
          <a:xfrm>
            <a:off x="4246563" y="6170293"/>
            <a:ext cx="5715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Figure 6 Storage-device hierarchy</a:t>
            </a:r>
            <a:endParaRPr b="1" sz="1800">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idx="1" type="body"/>
          </p:nvPr>
        </p:nvSpPr>
        <p:spPr>
          <a:xfrm>
            <a:off x="2708694" y="681038"/>
            <a:ext cx="8992769" cy="5062538"/>
          </a:xfrm>
          <a:prstGeom prst="rect">
            <a:avLst/>
          </a:prstGeom>
          <a:noFill/>
          <a:ln>
            <a:noFill/>
          </a:ln>
        </p:spPr>
        <p:txBody>
          <a:bodyPr anchorCtr="0" anchor="t" bIns="45700" lIns="91425" spcFirstLastPara="1" rIns="91425" wrap="square" tIns="45700">
            <a:normAutofit/>
          </a:bodyPr>
          <a:lstStyle/>
          <a:p>
            <a:pPr indent="-228600" lvl="0" marL="228600" rtl="0" algn="just">
              <a:lnSpc>
                <a:spcPct val="170000"/>
              </a:lnSpc>
              <a:spcBef>
                <a:spcPts val="0"/>
              </a:spcBef>
              <a:spcAft>
                <a:spcPts val="0"/>
              </a:spcAft>
              <a:buClr>
                <a:schemeClr val="dk1"/>
              </a:buClr>
              <a:buSzPts val="2600"/>
              <a:buChar char="•"/>
            </a:pPr>
            <a:r>
              <a:rPr lang="en-US" sz="2600">
                <a:latin typeface="Calibri"/>
                <a:ea typeface="Calibri"/>
                <a:cs typeface="Calibri"/>
                <a:sym typeface="Calibri"/>
              </a:rPr>
              <a:t>Storage is only one of many types of I/O devices within a computer.</a:t>
            </a:r>
            <a:endParaRPr/>
          </a:p>
          <a:p>
            <a:pPr indent="-228600" lvl="0" marL="228600" rtl="0" algn="just">
              <a:lnSpc>
                <a:spcPct val="170000"/>
              </a:lnSpc>
              <a:spcBef>
                <a:spcPts val="1000"/>
              </a:spcBef>
              <a:spcAft>
                <a:spcPts val="0"/>
              </a:spcAft>
              <a:buClr>
                <a:schemeClr val="dk1"/>
              </a:buClr>
              <a:buSzPts val="2600"/>
              <a:buChar char="•"/>
            </a:pPr>
            <a:r>
              <a:rPr lang="en-US" sz="2600">
                <a:latin typeface="Calibri"/>
                <a:ea typeface="Calibri"/>
                <a:cs typeface="Calibri"/>
                <a:sym typeface="Calibri"/>
              </a:rPr>
              <a:t>A large portion of operating system code is dedicated to managing I/O, both because of its importance to the reliability and performance of a system and because of the varying nature of the devices. Therefore, we now provide an overview of I/O.</a:t>
            </a:r>
            <a:endParaRPr sz="2800">
              <a:latin typeface="Calibri"/>
              <a:ea typeface="Calibri"/>
              <a:cs typeface="Calibri"/>
              <a:sym typeface="Calibri"/>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58" name="Google Shape;258;p24"/>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2400"/>
              <a:buFont typeface="Calibri"/>
              <a:buNone/>
            </a:pPr>
            <a:r>
              <a:rPr b="1" lang="en-US" sz="2400">
                <a:solidFill>
                  <a:srgbClr val="1F3864"/>
                </a:solidFill>
                <a:latin typeface="Calibri"/>
                <a:ea typeface="Calibri"/>
                <a:cs typeface="Calibri"/>
                <a:sym typeface="Calibri"/>
              </a:rPr>
              <a:t>I/O Structure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idx="1" type="body"/>
          </p:nvPr>
        </p:nvSpPr>
        <p:spPr>
          <a:xfrm>
            <a:off x="2708694" y="857250"/>
            <a:ext cx="9222050" cy="4829175"/>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600"/>
              <a:buChar char="•"/>
            </a:pPr>
            <a:r>
              <a:rPr lang="en-US" sz="2600">
                <a:latin typeface="Calibri"/>
                <a:ea typeface="Calibri"/>
                <a:cs typeface="Calibri"/>
                <a:sym typeface="Calibri"/>
              </a:rPr>
              <a:t>A general-purpose computer system consists of CPUs and multiple device controllers that are connected through a common bus. </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Each device controller is in charge of a specific type of device. </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Typically operating system have device driver for each device controller.</a:t>
            </a:r>
            <a:endParaRPr sz="2800">
              <a:latin typeface="Calibri"/>
              <a:ea typeface="Calibri"/>
              <a:cs typeface="Calibri"/>
              <a:sym typeface="Calibri"/>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64" name="Google Shape;264;p25"/>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Calibri"/>
              <a:buNone/>
            </a:pPr>
            <a:r>
              <a:rPr b="1" lang="en-US" sz="2400">
                <a:latin typeface="Calibri"/>
                <a:ea typeface="Calibri"/>
                <a:cs typeface="Calibri"/>
                <a:sym typeface="Calibri"/>
              </a:rPr>
              <a:t>I/O Structure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idx="1" type="body"/>
          </p:nvPr>
        </p:nvSpPr>
        <p:spPr>
          <a:xfrm>
            <a:off x="2499360" y="558801"/>
            <a:ext cx="9431383" cy="6004560"/>
          </a:xfrm>
          <a:prstGeom prst="rect">
            <a:avLst/>
          </a:prstGeom>
          <a:noFill/>
          <a:ln>
            <a:noFill/>
          </a:ln>
        </p:spPr>
        <p:txBody>
          <a:bodyPr anchorCtr="0" anchor="t" bIns="45700" lIns="91425" spcFirstLastPara="1" rIns="91425" wrap="square" tIns="45700">
            <a:normAutofit/>
          </a:bodyPr>
          <a:lstStyle/>
          <a:p>
            <a:pPr indent="-50800" lvl="0" marL="228600" rtl="0" algn="just">
              <a:lnSpc>
                <a:spcPct val="90000"/>
              </a:lnSpc>
              <a:spcBef>
                <a:spcPts val="0"/>
              </a:spcBef>
              <a:spcAft>
                <a:spcPts val="0"/>
              </a:spcAft>
              <a:buClr>
                <a:schemeClr val="dk1"/>
              </a:buClr>
              <a:buSzPts val="2800"/>
              <a:buNone/>
            </a:pPr>
            <a:r>
              <a:t/>
            </a:r>
            <a:endParaRPr sz="2800">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A device controller maintains some local buffer storage and a set of special-purpose registers. </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The device controller is responsible for moving the data between the peripheral devices that it controls and its local buffer storage. </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This driver understands the device controller and presents a uniform interface to the device to the rest of the operating system.</a:t>
            </a:r>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107950" lvl="0" marL="285750" rtl="0" algn="just">
              <a:lnSpc>
                <a:spcPct val="90000"/>
              </a:lnSpc>
              <a:spcBef>
                <a:spcPts val="100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70" name="Google Shape;270;p26"/>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3200"/>
              <a:buFont typeface="Calibri"/>
              <a:buNone/>
            </a:pPr>
            <a:r>
              <a:rPr b="1" lang="en-US" sz="3200">
                <a:solidFill>
                  <a:srgbClr val="2F5496"/>
                </a:solidFill>
                <a:latin typeface="Calibri"/>
                <a:ea typeface="Calibri"/>
                <a:cs typeface="Calibri"/>
                <a:sym typeface="Calibri"/>
              </a:rPr>
              <a:t>I/O Structure</a:t>
            </a:r>
            <a:endParaRPr sz="3200">
              <a:solidFill>
                <a:srgbClr val="2F5496"/>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1" id="275" name="Google Shape;275;p27"/>
          <p:cNvPicPr preferRelativeResize="0"/>
          <p:nvPr/>
        </p:nvPicPr>
        <p:blipFill rotWithShape="1">
          <a:blip r:embed="rId3">
            <a:alphaModFix/>
          </a:blip>
          <a:srcRect b="0" l="0" r="0" t="0"/>
          <a:stretch/>
        </p:blipFill>
        <p:spPr>
          <a:xfrm>
            <a:off x="2960154" y="1158241"/>
            <a:ext cx="8142186" cy="5242560"/>
          </a:xfrm>
          <a:prstGeom prst="rect">
            <a:avLst/>
          </a:prstGeom>
          <a:noFill/>
          <a:ln>
            <a:noFill/>
          </a:ln>
        </p:spPr>
      </p:pic>
      <p:sp>
        <p:nvSpPr>
          <p:cNvPr id="276" name="Google Shape;276;p27"/>
          <p:cNvSpPr txBox="1"/>
          <p:nvPr>
            <p:ph type="title"/>
          </p:nvPr>
        </p:nvSpPr>
        <p:spPr>
          <a:xfrm>
            <a:off x="2779814" y="314961"/>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r>
              <a:rPr b="1" lang="en-US" sz="3100">
                <a:solidFill>
                  <a:srgbClr val="1F3864"/>
                </a:solidFill>
                <a:latin typeface="Calibri"/>
                <a:ea typeface="Calibri"/>
                <a:cs typeface="Calibri"/>
                <a:sym typeface="Calibri"/>
              </a:rPr>
              <a:t>Working of I/O Operation</a:t>
            </a: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idx="1" type="body"/>
          </p:nvPr>
        </p:nvSpPr>
        <p:spPr>
          <a:xfrm>
            <a:off x="2540000" y="701040"/>
            <a:ext cx="9174480" cy="5537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To start an I/O operation, the device driver loads the appropriate registers within the device controller.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device controller, in turn, examines the contents of these registers to determine what action to take (such as "read a character from the keyboard"). </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controller starts the transfer of data from the device to its local buffer.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63500" lvl="0" marL="228600" rtl="0" algn="just">
              <a:lnSpc>
                <a:spcPct val="90000"/>
              </a:lnSpc>
              <a:spcBef>
                <a:spcPts val="1000"/>
              </a:spcBef>
              <a:spcAft>
                <a:spcPts val="0"/>
              </a:spcAft>
              <a:buClr>
                <a:schemeClr val="dk1"/>
              </a:buClr>
              <a:buSzPts val="2600"/>
              <a:buNone/>
            </a:pPr>
            <a:r>
              <a:t/>
            </a:r>
            <a:endParaRPr sz="2600">
              <a:latin typeface="Calibri"/>
              <a:ea typeface="Calibri"/>
              <a:cs typeface="Calibri"/>
              <a:sym typeface="Calibri"/>
            </a:endParaRPr>
          </a:p>
        </p:txBody>
      </p:sp>
      <p:sp>
        <p:nvSpPr>
          <p:cNvPr id="282" name="Google Shape;282;p28"/>
          <p:cNvSpPr txBox="1"/>
          <p:nvPr>
            <p:ph type="title"/>
          </p:nvPr>
        </p:nvSpPr>
        <p:spPr>
          <a:xfrm>
            <a:off x="2779814" y="314961"/>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r>
              <a:rPr b="1" lang="en-US" sz="3100">
                <a:solidFill>
                  <a:srgbClr val="1F3864"/>
                </a:solidFill>
                <a:latin typeface="Calibri"/>
                <a:ea typeface="Calibri"/>
                <a:cs typeface="Calibri"/>
                <a:sym typeface="Calibri"/>
              </a:rPr>
              <a:t>Working of I/O Operation</a:t>
            </a: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idx="1" type="body"/>
          </p:nvPr>
        </p:nvSpPr>
        <p:spPr>
          <a:xfrm>
            <a:off x="2540000" y="701040"/>
            <a:ext cx="9174480" cy="5435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Once the transfer of data is complete, the device controller informs the device driver via an interrupt that it has finished its operation.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device driver then returns control to the operating system, possibly returning the data or a pointer to the data if the operation was a read. For other operations, the device driver returns status information.</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This form of interrupt driven I/O is fine for moving small amount of data but can produce high overhead when used for bulk data movement.</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63500" lvl="0" marL="228600" rtl="0" algn="just">
              <a:lnSpc>
                <a:spcPct val="90000"/>
              </a:lnSpc>
              <a:spcBef>
                <a:spcPts val="1000"/>
              </a:spcBef>
              <a:spcAft>
                <a:spcPts val="0"/>
              </a:spcAft>
              <a:buClr>
                <a:schemeClr val="dk1"/>
              </a:buClr>
              <a:buSzPts val="2600"/>
              <a:buNone/>
            </a:pPr>
            <a:r>
              <a:t/>
            </a:r>
            <a:endParaRPr sz="2600">
              <a:latin typeface="Calibri"/>
              <a:ea typeface="Calibri"/>
              <a:cs typeface="Calibri"/>
              <a:sym typeface="Calibri"/>
            </a:endParaRPr>
          </a:p>
        </p:txBody>
      </p:sp>
      <p:sp>
        <p:nvSpPr>
          <p:cNvPr id="288" name="Google Shape;288;p29"/>
          <p:cNvSpPr txBox="1"/>
          <p:nvPr>
            <p:ph type="title"/>
          </p:nvPr>
        </p:nvSpPr>
        <p:spPr>
          <a:xfrm>
            <a:off x="2779814" y="314961"/>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r>
              <a:rPr b="1" lang="en-US" sz="3100">
                <a:solidFill>
                  <a:srgbClr val="1F3864"/>
                </a:solidFill>
                <a:latin typeface="Calibri"/>
                <a:ea typeface="Calibri"/>
                <a:cs typeface="Calibri"/>
                <a:sym typeface="Calibri"/>
              </a:rPr>
              <a:t>Working of I/O Operation</a:t>
            </a: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2708694" y="13208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4582"/>
              </a:buClr>
              <a:buSzPts val="2400"/>
              <a:buFont typeface="Calibri"/>
              <a:buNone/>
            </a:pPr>
            <a:r>
              <a:rPr b="1" lang="en-US" sz="2400">
                <a:solidFill>
                  <a:srgbClr val="2F4582"/>
                </a:solidFill>
                <a:latin typeface="Calibri"/>
                <a:ea typeface="Calibri"/>
                <a:cs typeface="Calibri"/>
                <a:sym typeface="Calibri"/>
              </a:rPr>
              <a:t>What is operating systems</a:t>
            </a:r>
            <a:endParaRPr/>
          </a:p>
        </p:txBody>
      </p:sp>
      <p:sp>
        <p:nvSpPr>
          <p:cNvPr id="140" name="Google Shape;140;p3"/>
          <p:cNvSpPr txBox="1"/>
          <p:nvPr>
            <p:ph idx="1" type="body"/>
          </p:nvPr>
        </p:nvSpPr>
        <p:spPr>
          <a:xfrm>
            <a:off x="2502598" y="841605"/>
            <a:ext cx="6761982" cy="5207503"/>
          </a:xfrm>
          <a:prstGeom prst="rect">
            <a:avLst/>
          </a:prstGeom>
          <a:noFill/>
          <a:ln>
            <a:noFill/>
          </a:ln>
        </p:spPr>
        <p:txBody>
          <a:bodyPr anchorCtr="0" anchor="t" bIns="45700" lIns="91425" spcFirstLastPara="1" rIns="91425" wrap="square" tIns="45700">
            <a:noAutofit/>
          </a:bodyPr>
          <a:lstStyle/>
          <a:p>
            <a:pPr indent="0" lvl="0" marL="0" rtl="0" algn="just">
              <a:lnSpc>
                <a:spcPct val="170000"/>
              </a:lnSpc>
              <a:spcBef>
                <a:spcPts val="0"/>
              </a:spcBef>
              <a:spcAft>
                <a:spcPts val="0"/>
              </a:spcAft>
              <a:buClr>
                <a:schemeClr val="dk1"/>
              </a:buClr>
              <a:buSzPts val="1900"/>
              <a:buNone/>
            </a:pPr>
            <a:r>
              <a:rPr lang="en-US" sz="1900">
                <a:latin typeface="Calibri"/>
                <a:ea typeface="Calibri"/>
                <a:cs typeface="Calibri"/>
                <a:sym typeface="Calibri"/>
              </a:rPr>
              <a:t>The most important program that runs on your  computer.</a:t>
            </a:r>
            <a:endParaRPr/>
          </a:p>
          <a:p>
            <a:pPr indent="0" lvl="0" marL="0" rtl="0" algn="just">
              <a:lnSpc>
                <a:spcPct val="170000"/>
              </a:lnSpc>
              <a:spcBef>
                <a:spcPts val="0"/>
              </a:spcBef>
              <a:spcAft>
                <a:spcPts val="0"/>
              </a:spcAft>
              <a:buClr>
                <a:schemeClr val="dk1"/>
              </a:buClr>
              <a:buSzPts val="1900"/>
              <a:buNone/>
            </a:pPr>
            <a:r>
              <a:rPr lang="en-US" sz="1900">
                <a:latin typeface="Calibri"/>
                <a:ea typeface="Calibri"/>
                <a:cs typeface="Calibri"/>
                <a:sym typeface="Calibri"/>
              </a:rPr>
              <a:t> It manages all other programs on the machine.</a:t>
            </a:r>
            <a:endParaRPr/>
          </a:p>
          <a:p>
            <a:pPr indent="0" lvl="0" marL="0" rtl="0" algn="just">
              <a:lnSpc>
                <a:spcPct val="170000"/>
              </a:lnSpc>
              <a:spcBef>
                <a:spcPts val="0"/>
              </a:spcBef>
              <a:spcAft>
                <a:spcPts val="0"/>
              </a:spcAft>
              <a:buClr>
                <a:schemeClr val="dk1"/>
              </a:buClr>
              <a:buSzPts val="1900"/>
              <a:buNone/>
            </a:pPr>
            <a:r>
              <a:t/>
            </a:r>
            <a:endParaRPr b="1" sz="1900">
              <a:solidFill>
                <a:srgbClr val="C00000"/>
              </a:solidFill>
              <a:latin typeface="Calibri"/>
              <a:ea typeface="Calibri"/>
              <a:cs typeface="Calibri"/>
              <a:sym typeface="Calibri"/>
            </a:endParaRPr>
          </a:p>
          <a:p>
            <a:pPr indent="0" lvl="0" marL="0" rtl="0" algn="just">
              <a:lnSpc>
                <a:spcPct val="170000"/>
              </a:lnSpc>
              <a:spcBef>
                <a:spcPts val="0"/>
              </a:spcBef>
              <a:spcAft>
                <a:spcPts val="0"/>
              </a:spcAft>
              <a:buClr>
                <a:srgbClr val="C00000"/>
              </a:buClr>
              <a:buSzPts val="1900"/>
              <a:buNone/>
            </a:pPr>
            <a:r>
              <a:rPr b="1" lang="en-US" sz="1900">
                <a:solidFill>
                  <a:srgbClr val="C00000"/>
                </a:solidFill>
                <a:latin typeface="Calibri"/>
                <a:ea typeface="Calibri"/>
                <a:cs typeface="Calibri"/>
                <a:sym typeface="Calibri"/>
              </a:rPr>
              <a:t>It performs basic tasks, such as</a:t>
            </a:r>
            <a:endParaRPr/>
          </a:p>
          <a:p>
            <a:pPr indent="-342900" lvl="0" marL="342900" rtl="0" algn="just">
              <a:lnSpc>
                <a:spcPct val="170000"/>
              </a:lnSpc>
              <a:spcBef>
                <a:spcPts val="0"/>
              </a:spcBef>
              <a:spcAft>
                <a:spcPts val="0"/>
              </a:spcAft>
              <a:buClr>
                <a:schemeClr val="dk1"/>
              </a:buClr>
              <a:buSzPts val="1900"/>
              <a:buFont typeface="Calibri"/>
              <a:buAutoNum type="arabicPeriod"/>
            </a:pPr>
            <a:r>
              <a:rPr lang="en-US" sz="1900">
                <a:latin typeface="Calibri"/>
                <a:ea typeface="Calibri"/>
                <a:cs typeface="Calibri"/>
                <a:sym typeface="Calibri"/>
              </a:rPr>
              <a:t>Recognizing input from the       keyboard or mouse</a:t>
            </a:r>
            <a:endParaRPr/>
          </a:p>
          <a:p>
            <a:pPr indent="-342900" lvl="0" marL="342900" rtl="0" algn="just">
              <a:lnSpc>
                <a:spcPct val="170000"/>
              </a:lnSpc>
              <a:spcBef>
                <a:spcPts val="0"/>
              </a:spcBef>
              <a:spcAft>
                <a:spcPts val="0"/>
              </a:spcAft>
              <a:buClr>
                <a:schemeClr val="dk1"/>
              </a:buClr>
              <a:buSzPts val="1900"/>
              <a:buFont typeface="Calibri"/>
              <a:buAutoNum type="arabicPeriod"/>
            </a:pPr>
            <a:r>
              <a:rPr lang="en-US" sz="1900">
                <a:latin typeface="Calibri"/>
                <a:ea typeface="Calibri"/>
                <a:cs typeface="Calibri"/>
                <a:sym typeface="Calibri"/>
              </a:rPr>
              <a:t>Sending output to the     monitor.</a:t>
            </a:r>
            <a:endParaRPr/>
          </a:p>
          <a:p>
            <a:pPr indent="-342900" lvl="0" marL="342900" rtl="0" algn="just">
              <a:lnSpc>
                <a:spcPct val="170000"/>
              </a:lnSpc>
              <a:spcBef>
                <a:spcPts val="0"/>
              </a:spcBef>
              <a:spcAft>
                <a:spcPts val="0"/>
              </a:spcAft>
              <a:buClr>
                <a:schemeClr val="dk1"/>
              </a:buClr>
              <a:buSzPts val="1900"/>
              <a:buFont typeface="Calibri"/>
              <a:buAutoNum type="arabicPeriod"/>
            </a:pPr>
            <a:r>
              <a:rPr lang="en-US" sz="1900">
                <a:latin typeface="Calibri"/>
                <a:ea typeface="Calibri"/>
                <a:cs typeface="Calibri"/>
                <a:sym typeface="Calibri"/>
              </a:rPr>
              <a:t>Keeping track of files and directories       on the disk and</a:t>
            </a:r>
            <a:endParaRPr sz="1900">
              <a:latin typeface="Calibri"/>
              <a:ea typeface="Calibri"/>
              <a:cs typeface="Calibri"/>
              <a:sym typeface="Calibri"/>
            </a:endParaRPr>
          </a:p>
          <a:p>
            <a:pPr indent="-342900" lvl="0" marL="342900" rtl="0" algn="just">
              <a:lnSpc>
                <a:spcPct val="170000"/>
              </a:lnSpc>
              <a:spcBef>
                <a:spcPts val="0"/>
              </a:spcBef>
              <a:spcAft>
                <a:spcPts val="0"/>
              </a:spcAft>
              <a:buClr>
                <a:schemeClr val="dk1"/>
              </a:buClr>
              <a:buSzPts val="1900"/>
              <a:buFont typeface="Calibri"/>
              <a:buAutoNum type="arabicPeriod"/>
            </a:pPr>
            <a:r>
              <a:rPr lang="en-US" sz="1900">
                <a:latin typeface="Calibri"/>
                <a:ea typeface="Calibri"/>
                <a:cs typeface="Calibri"/>
                <a:sym typeface="Calibri"/>
              </a:rPr>
              <a:t>Controlling peripheral devices such as disk drives </a:t>
            </a:r>
            <a:endParaRPr/>
          </a:p>
          <a:p>
            <a:pPr indent="0" lvl="0" marL="0" rtl="0" algn="just">
              <a:lnSpc>
                <a:spcPct val="170000"/>
              </a:lnSpc>
              <a:spcBef>
                <a:spcPts val="0"/>
              </a:spcBef>
              <a:spcAft>
                <a:spcPts val="0"/>
              </a:spcAft>
              <a:buClr>
                <a:schemeClr val="dk1"/>
              </a:buClr>
              <a:buSzPts val="1900"/>
              <a:buNone/>
            </a:pPr>
            <a:r>
              <a:rPr lang="en-US" sz="1900">
                <a:latin typeface="Calibri"/>
                <a:ea typeface="Calibri"/>
                <a:cs typeface="Calibri"/>
                <a:sym typeface="Calibri"/>
              </a:rPr>
              <a:t>      and printers</a:t>
            </a:r>
            <a:endParaRPr/>
          </a:p>
          <a:p>
            <a:pPr indent="0" lvl="0" marL="0" rtl="0" algn="just">
              <a:lnSpc>
                <a:spcPct val="170000"/>
              </a:lnSpc>
              <a:spcBef>
                <a:spcPts val="0"/>
              </a:spcBef>
              <a:spcAft>
                <a:spcPts val="0"/>
              </a:spcAft>
              <a:buClr>
                <a:schemeClr val="dk1"/>
              </a:buClr>
              <a:buSzPts val="1900"/>
              <a:buNone/>
            </a:pPr>
            <a:r>
              <a:rPr lang="en-US" sz="1900">
                <a:latin typeface="Calibri"/>
                <a:ea typeface="Calibri"/>
                <a:cs typeface="Calibri"/>
                <a:sym typeface="Calibri"/>
              </a:rPr>
              <a:t>Examples of operating systems that are widely </a:t>
            </a:r>
            <a:endParaRPr/>
          </a:p>
          <a:p>
            <a:pPr indent="0" lvl="0" marL="0" rtl="0" algn="just">
              <a:lnSpc>
                <a:spcPct val="170000"/>
              </a:lnSpc>
              <a:spcBef>
                <a:spcPts val="0"/>
              </a:spcBef>
              <a:spcAft>
                <a:spcPts val="0"/>
              </a:spcAft>
              <a:buClr>
                <a:schemeClr val="dk1"/>
              </a:buClr>
              <a:buSzPts val="1900"/>
              <a:buNone/>
            </a:pPr>
            <a:r>
              <a:rPr lang="en-US" sz="1900">
                <a:latin typeface="Calibri"/>
                <a:ea typeface="Calibri"/>
                <a:cs typeface="Calibri"/>
                <a:sym typeface="Calibri"/>
              </a:rPr>
              <a:t>used are windows, linux, ubuntu, Mac os X and ios , Android</a:t>
            </a:r>
            <a:endParaRPr sz="19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idx="1" type="body"/>
          </p:nvPr>
        </p:nvSpPr>
        <p:spPr>
          <a:xfrm>
            <a:off x="2708694" y="182880"/>
            <a:ext cx="8233626" cy="5994083"/>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To solve this problem DMA(Direct memory access) is used.</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After setting up buffers, pointers and counter for I/O device, the device controllers transfers an entire block of data directly to or from its own buffer storage to memory, with no intervention by CPU.</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Only one interrupt is generated per block, to tell the device drive that the operation is completed.</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While the device controller is performing these operations, the CPU is available to accomplish other work.</a:t>
            </a:r>
            <a:endParaRPr/>
          </a:p>
          <a:p>
            <a:pPr indent="-76200" lvl="0" marL="228600" rtl="0" algn="l">
              <a:lnSpc>
                <a:spcPct val="90000"/>
              </a:lnSpc>
              <a:spcBef>
                <a:spcPts val="1000"/>
              </a:spcBef>
              <a:spcAft>
                <a:spcPts val="0"/>
              </a:spcAft>
              <a:buClr>
                <a:schemeClr val="dk1"/>
              </a:buClr>
              <a:buSzPts val="2400"/>
              <a:buNone/>
            </a:pPr>
            <a:r>
              <a:t/>
            </a:r>
            <a:endParaRPr sz="2400">
              <a:latin typeface="Calibri"/>
              <a:ea typeface="Calibri"/>
              <a:cs typeface="Calibri"/>
              <a:sym typeface="Calibri"/>
            </a:endParaRPr>
          </a:p>
          <a:p>
            <a:pPr indent="-76200" lvl="0" marL="228600" rtl="0" algn="l">
              <a:lnSpc>
                <a:spcPct val="90000"/>
              </a:lnSpc>
              <a:spcBef>
                <a:spcPts val="1000"/>
              </a:spcBef>
              <a:spcAft>
                <a:spcPts val="0"/>
              </a:spcAft>
              <a:buClr>
                <a:schemeClr val="dk1"/>
              </a:buClr>
              <a:buSzPts val="2400"/>
              <a:buNone/>
            </a:pPr>
            <a:r>
              <a:t/>
            </a:r>
            <a:endParaRPr sz="24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idx="1" type="body"/>
          </p:nvPr>
        </p:nvSpPr>
        <p:spPr>
          <a:xfrm>
            <a:off x="2773680" y="945196"/>
            <a:ext cx="8645106" cy="551656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600"/>
              <a:buNone/>
            </a:pPr>
            <a:r>
              <a:rPr lang="en-US" sz="2600">
                <a:latin typeface="Calibri"/>
                <a:ea typeface="Calibri"/>
                <a:cs typeface="Calibri"/>
                <a:sym typeface="Calibri"/>
              </a:rPr>
              <a:t>A computer system may be organized in a number of different ways, which we can categorize roughly according to the number of general-purpose processors used. It can be classified as shown below:</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Single processors system</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Multi-processor system</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Clustered systems</a:t>
            </a:r>
            <a:endParaRPr/>
          </a:p>
          <a:p>
            <a:pPr indent="-63500" lvl="0" marL="228600" rtl="0" algn="just">
              <a:lnSpc>
                <a:spcPct val="90000"/>
              </a:lnSpc>
              <a:spcBef>
                <a:spcPts val="1000"/>
              </a:spcBef>
              <a:spcAft>
                <a:spcPts val="0"/>
              </a:spcAft>
              <a:buClr>
                <a:schemeClr val="dk1"/>
              </a:buClr>
              <a:buSzPts val="2600"/>
              <a:buNone/>
            </a:pPr>
            <a:r>
              <a:t/>
            </a:r>
            <a:endParaRPr sz="26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299" name="Google Shape;299;p31"/>
          <p:cNvSpPr txBox="1"/>
          <p:nvPr>
            <p:ph type="title"/>
          </p:nvPr>
        </p:nvSpPr>
        <p:spPr>
          <a:xfrm>
            <a:off x="2773680" y="396240"/>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br>
              <a:rPr b="1" lang="en-US" sz="3200">
                <a:solidFill>
                  <a:srgbClr val="1F3864"/>
                </a:solidFill>
                <a:latin typeface="Calibri"/>
                <a:ea typeface="Calibri"/>
                <a:cs typeface="Calibri"/>
                <a:sym typeface="Calibri"/>
              </a:rPr>
            </a:br>
            <a:r>
              <a:rPr b="1" lang="en-US" sz="2900">
                <a:solidFill>
                  <a:srgbClr val="1F3864"/>
                </a:solidFill>
                <a:latin typeface="Calibri"/>
                <a:ea typeface="Calibri"/>
                <a:cs typeface="Calibri"/>
                <a:sym typeface="Calibri"/>
              </a:rPr>
              <a:t>Computer-System Architecture</a:t>
            </a:r>
            <a:br>
              <a:rPr lang="en-US" sz="3200">
                <a:solidFill>
                  <a:srgbClr val="1F3864"/>
                </a:solidFill>
                <a:latin typeface="Calibri"/>
                <a:ea typeface="Calibri"/>
                <a:cs typeface="Calibri"/>
                <a:sym typeface="Calibri"/>
              </a:rPr>
            </a:b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ph idx="1" type="body"/>
          </p:nvPr>
        </p:nvSpPr>
        <p:spPr>
          <a:xfrm>
            <a:off x="2479040" y="863600"/>
            <a:ext cx="8717280" cy="5598160"/>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50000"/>
              </a:lnSpc>
              <a:spcBef>
                <a:spcPts val="0"/>
              </a:spcBef>
              <a:spcAft>
                <a:spcPts val="0"/>
              </a:spcAft>
              <a:buClr>
                <a:schemeClr val="dk1"/>
              </a:buClr>
              <a:buSzPct val="100000"/>
              <a:buChar char="•"/>
            </a:pPr>
            <a:r>
              <a:rPr lang="en-US" sz="2600">
                <a:latin typeface="Calibri"/>
                <a:ea typeface="Calibri"/>
                <a:cs typeface="Calibri"/>
                <a:sym typeface="Calibri"/>
              </a:rPr>
              <a:t>Most systems use a single processor. </a:t>
            </a:r>
            <a:endParaRPr/>
          </a:p>
          <a:p>
            <a:pPr indent="-228600" lvl="0" marL="228600" rtl="0" algn="just">
              <a:lnSpc>
                <a:spcPct val="150000"/>
              </a:lnSpc>
              <a:spcBef>
                <a:spcPts val="1000"/>
              </a:spcBef>
              <a:spcAft>
                <a:spcPts val="0"/>
              </a:spcAft>
              <a:buClr>
                <a:schemeClr val="dk1"/>
              </a:buClr>
              <a:buSzPct val="100000"/>
              <a:buChar char="•"/>
            </a:pPr>
            <a:r>
              <a:rPr lang="en-US" sz="2600">
                <a:latin typeface="Calibri"/>
                <a:ea typeface="Calibri"/>
                <a:cs typeface="Calibri"/>
                <a:sym typeface="Calibri"/>
              </a:rPr>
              <a:t>The variety of single-processor systems may be surprising, however, since these systems range from PDAs through mainframes. </a:t>
            </a:r>
            <a:endParaRPr/>
          </a:p>
          <a:p>
            <a:pPr indent="-228600" lvl="0" marL="228600" rtl="0" algn="just">
              <a:lnSpc>
                <a:spcPct val="150000"/>
              </a:lnSpc>
              <a:spcBef>
                <a:spcPts val="1000"/>
              </a:spcBef>
              <a:spcAft>
                <a:spcPts val="0"/>
              </a:spcAft>
              <a:buClr>
                <a:schemeClr val="dk1"/>
              </a:buClr>
              <a:buSzPct val="100000"/>
              <a:buChar char="•"/>
            </a:pPr>
            <a:r>
              <a:rPr lang="en-US" sz="2600">
                <a:latin typeface="Calibri"/>
                <a:ea typeface="Calibri"/>
                <a:cs typeface="Calibri"/>
                <a:sym typeface="Calibri"/>
              </a:rPr>
              <a:t>On a single-processor system, there is one main CPU capable of executing a general-purpose instruction set, including instructions from user processes. Almost all systems have other special-purpose processors as well. </a:t>
            </a:r>
            <a:endParaRPr/>
          </a:p>
          <a:p>
            <a:pPr indent="-228600" lvl="0" marL="228600" rtl="0" algn="just">
              <a:lnSpc>
                <a:spcPct val="150000"/>
              </a:lnSpc>
              <a:spcBef>
                <a:spcPts val="1000"/>
              </a:spcBef>
              <a:spcAft>
                <a:spcPts val="0"/>
              </a:spcAft>
              <a:buClr>
                <a:schemeClr val="dk1"/>
              </a:buClr>
              <a:buSzPct val="100000"/>
              <a:buChar char="•"/>
            </a:pPr>
            <a:r>
              <a:rPr lang="en-US" sz="2600">
                <a:latin typeface="Calibri"/>
                <a:ea typeface="Calibri"/>
                <a:cs typeface="Calibri"/>
                <a:sym typeface="Calibri"/>
              </a:rPr>
              <a:t>These special purpose processors performs device specific tasks.</a:t>
            </a:r>
            <a:endParaRPr/>
          </a:p>
          <a:p>
            <a:pPr indent="0" lvl="0" marL="0" rtl="0" algn="l">
              <a:lnSpc>
                <a:spcPct val="90000"/>
              </a:lnSpc>
              <a:spcBef>
                <a:spcPts val="1000"/>
              </a:spcBef>
              <a:spcAft>
                <a:spcPts val="0"/>
              </a:spcAft>
              <a:buClr>
                <a:schemeClr val="dk1"/>
              </a:buClr>
              <a:buSzPct val="100000"/>
              <a:buNone/>
            </a:pPr>
            <a:r>
              <a:t/>
            </a:r>
            <a:endParaRPr sz="2800">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
        <p:nvSpPr>
          <p:cNvPr id="305" name="Google Shape;305;p32"/>
          <p:cNvSpPr txBox="1"/>
          <p:nvPr>
            <p:ph type="title"/>
          </p:nvPr>
        </p:nvSpPr>
        <p:spPr>
          <a:xfrm>
            <a:off x="2773680" y="396240"/>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r>
              <a:rPr b="1" lang="en-US" sz="2900">
                <a:solidFill>
                  <a:srgbClr val="1F3864"/>
                </a:solidFill>
                <a:latin typeface="Calibri"/>
                <a:ea typeface="Calibri"/>
                <a:cs typeface="Calibri"/>
                <a:sym typeface="Calibri"/>
              </a:rPr>
              <a:t>Single processor system</a:t>
            </a:r>
            <a:br>
              <a:rPr lang="en-US" sz="3200">
                <a:latin typeface="Calibri"/>
                <a:ea typeface="Calibri"/>
                <a:cs typeface="Calibri"/>
                <a:sym typeface="Calibri"/>
              </a:rPr>
            </a:br>
            <a:br>
              <a:rPr lang="en-US" sz="3200">
                <a:solidFill>
                  <a:srgbClr val="1F3864"/>
                </a:solidFill>
                <a:latin typeface="Calibri"/>
                <a:ea typeface="Calibri"/>
                <a:cs typeface="Calibri"/>
                <a:sym typeface="Calibri"/>
              </a:rPr>
            </a:b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idx="1" type="body"/>
          </p:nvPr>
        </p:nvSpPr>
        <p:spPr>
          <a:xfrm>
            <a:off x="2495334" y="965200"/>
            <a:ext cx="9391866" cy="56083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en-US" sz="2600">
                <a:latin typeface="Calibri"/>
                <a:ea typeface="Calibri"/>
                <a:cs typeface="Calibri"/>
                <a:sym typeface="Calibri"/>
              </a:rPr>
              <a:t>Multiprocessor Systems</a:t>
            </a:r>
            <a:endParaRPr sz="2600">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Although single-processor systems are most common, multiprocessor systems (also known as parallel systems or tightly coupled systems) are growing in importance. </a:t>
            </a:r>
            <a:r>
              <a:rPr b="1" lang="en-US" sz="2600">
                <a:solidFill>
                  <a:srgbClr val="FF0000"/>
                </a:solidFill>
                <a:latin typeface="Calibri"/>
                <a:ea typeface="Calibri"/>
                <a:cs typeface="Calibri"/>
                <a:sym typeface="Calibri"/>
              </a:rPr>
              <a:t>Such systems have two or more processors in close communication, sharing the computer bus and sometimes the clock, memory, and peripheral devices.</a:t>
            </a:r>
            <a:endParaRPr sz="2600">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Multiprocessor systems have three main advantages:</a:t>
            </a:r>
            <a:endParaRPr/>
          </a:p>
          <a:p>
            <a:pPr indent="-228600" lvl="0" marL="228600" rtl="0" algn="just">
              <a:lnSpc>
                <a:spcPct val="150000"/>
              </a:lnSpc>
              <a:spcBef>
                <a:spcPts val="1000"/>
              </a:spcBef>
              <a:spcAft>
                <a:spcPts val="0"/>
              </a:spcAft>
              <a:buClr>
                <a:srgbClr val="002060"/>
              </a:buClr>
              <a:buSzPct val="100000"/>
              <a:buChar char="•"/>
            </a:pPr>
            <a:r>
              <a:rPr b="1" lang="en-US" sz="2600">
                <a:solidFill>
                  <a:srgbClr val="002060"/>
                </a:solidFill>
                <a:latin typeface="Calibri"/>
                <a:ea typeface="Calibri"/>
                <a:cs typeface="Calibri"/>
                <a:sym typeface="Calibri"/>
              </a:rPr>
              <a:t>Increased throughput</a:t>
            </a:r>
            <a:endParaRPr/>
          </a:p>
          <a:p>
            <a:pPr indent="-228600" lvl="0" marL="228600" rtl="0" algn="just">
              <a:lnSpc>
                <a:spcPct val="150000"/>
              </a:lnSpc>
              <a:spcBef>
                <a:spcPts val="1000"/>
              </a:spcBef>
              <a:spcAft>
                <a:spcPts val="0"/>
              </a:spcAft>
              <a:buClr>
                <a:srgbClr val="002060"/>
              </a:buClr>
              <a:buSzPct val="100000"/>
              <a:buChar char="•"/>
            </a:pPr>
            <a:r>
              <a:rPr b="1" lang="en-US" sz="2600">
                <a:solidFill>
                  <a:srgbClr val="002060"/>
                </a:solidFill>
                <a:latin typeface="Calibri"/>
                <a:ea typeface="Calibri"/>
                <a:cs typeface="Calibri"/>
                <a:sym typeface="Calibri"/>
              </a:rPr>
              <a:t>Economy of scale</a:t>
            </a:r>
            <a:endParaRPr/>
          </a:p>
          <a:p>
            <a:pPr indent="-228600" lvl="0" marL="228600" rtl="0" algn="just">
              <a:lnSpc>
                <a:spcPct val="150000"/>
              </a:lnSpc>
              <a:spcBef>
                <a:spcPts val="1000"/>
              </a:spcBef>
              <a:spcAft>
                <a:spcPts val="0"/>
              </a:spcAft>
              <a:buClr>
                <a:srgbClr val="002060"/>
              </a:buClr>
              <a:buSzPct val="100000"/>
              <a:buChar char="•"/>
            </a:pPr>
            <a:r>
              <a:rPr b="1" lang="en-US" sz="2600">
                <a:solidFill>
                  <a:srgbClr val="002060"/>
                </a:solidFill>
                <a:latin typeface="Calibri"/>
                <a:ea typeface="Calibri"/>
                <a:cs typeface="Calibri"/>
                <a:sym typeface="Calibri"/>
              </a:rPr>
              <a:t>Increased reliability</a:t>
            </a:r>
            <a:endParaRPr/>
          </a:p>
          <a:p>
            <a:pPr indent="-75882" lvl="0" marL="228600" rtl="0" algn="just">
              <a:lnSpc>
                <a:spcPct val="90000"/>
              </a:lnSpc>
              <a:spcBef>
                <a:spcPts val="1000"/>
              </a:spcBef>
              <a:spcAft>
                <a:spcPts val="0"/>
              </a:spcAft>
              <a:buClr>
                <a:schemeClr val="dk1"/>
              </a:buClr>
              <a:buSzPct val="100000"/>
              <a:buNone/>
            </a:pPr>
            <a:r>
              <a:t/>
            </a:r>
            <a:endParaRPr sz="2600">
              <a:latin typeface="Calibri"/>
              <a:ea typeface="Calibri"/>
              <a:cs typeface="Calibri"/>
              <a:sym typeface="Calibri"/>
            </a:endParaRPr>
          </a:p>
        </p:txBody>
      </p:sp>
      <p:sp>
        <p:nvSpPr>
          <p:cNvPr id="311" name="Google Shape;311;p33"/>
          <p:cNvSpPr txBox="1"/>
          <p:nvPr>
            <p:ph type="title"/>
          </p:nvPr>
        </p:nvSpPr>
        <p:spPr>
          <a:xfrm>
            <a:off x="2773680" y="528320"/>
            <a:ext cx="8645106" cy="41687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r>
              <a:rPr b="1" lang="en-US" sz="2900">
                <a:solidFill>
                  <a:srgbClr val="1F3864"/>
                </a:solidFill>
                <a:latin typeface="Calibri"/>
                <a:ea typeface="Calibri"/>
                <a:cs typeface="Calibri"/>
                <a:sym typeface="Calibri"/>
              </a:rPr>
              <a:t>Multiprocessor Systems</a:t>
            </a:r>
            <a:br>
              <a:rPr lang="en-US" sz="3200">
                <a:latin typeface="Calibri"/>
                <a:ea typeface="Calibri"/>
                <a:cs typeface="Calibri"/>
                <a:sym typeface="Calibri"/>
              </a:rPr>
            </a:br>
            <a:br>
              <a:rPr lang="en-US" sz="3200">
                <a:latin typeface="Calibri"/>
                <a:ea typeface="Calibri"/>
                <a:cs typeface="Calibri"/>
                <a:sym typeface="Calibri"/>
              </a:rPr>
            </a:br>
            <a:br>
              <a:rPr lang="en-US" sz="3200">
                <a:solidFill>
                  <a:srgbClr val="1F3864"/>
                </a:solidFill>
                <a:latin typeface="Calibri"/>
                <a:ea typeface="Calibri"/>
                <a:cs typeface="Calibri"/>
                <a:sym typeface="Calibri"/>
              </a:rPr>
            </a:b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idx="1" type="body"/>
          </p:nvPr>
        </p:nvSpPr>
        <p:spPr>
          <a:xfrm>
            <a:off x="2458720" y="487680"/>
            <a:ext cx="9641840" cy="6289040"/>
          </a:xfrm>
          <a:prstGeom prst="rect">
            <a:avLst/>
          </a:prstGeom>
          <a:noFill/>
          <a:ln>
            <a:noFill/>
          </a:ln>
        </p:spPr>
        <p:txBody>
          <a:bodyPr anchorCtr="0" anchor="t" bIns="45700" lIns="91425" spcFirstLastPara="1" rIns="91425" wrap="square" tIns="45700">
            <a:normAutofit/>
          </a:bodyPr>
          <a:lstStyle/>
          <a:p>
            <a:pPr indent="-228600" lvl="0" marL="228600" rtl="0" algn="just">
              <a:lnSpc>
                <a:spcPct val="110000"/>
              </a:lnSpc>
              <a:spcBef>
                <a:spcPts val="0"/>
              </a:spcBef>
              <a:spcAft>
                <a:spcPts val="0"/>
              </a:spcAft>
              <a:buClr>
                <a:schemeClr val="dk1"/>
              </a:buClr>
              <a:buSzPts val="2600"/>
              <a:buChar char="•"/>
            </a:pPr>
            <a:r>
              <a:rPr lang="en-US" sz="2600">
                <a:latin typeface="Calibri"/>
                <a:ea typeface="Calibri"/>
                <a:cs typeface="Calibri"/>
                <a:sym typeface="Calibri"/>
              </a:rPr>
              <a:t>The multiple-processor systems in use today are of two types. Some systems use asymmetric multiprocessing, in which each processor is assigned a specific task. </a:t>
            </a:r>
            <a:endParaRPr/>
          </a:p>
          <a:p>
            <a:pPr indent="-228600" lvl="0" marL="228600" rtl="0" algn="just">
              <a:lnSpc>
                <a:spcPct val="110000"/>
              </a:lnSpc>
              <a:spcBef>
                <a:spcPts val="1000"/>
              </a:spcBef>
              <a:spcAft>
                <a:spcPts val="0"/>
              </a:spcAft>
              <a:buClr>
                <a:schemeClr val="dk1"/>
              </a:buClr>
              <a:buSzPts val="2600"/>
              <a:buChar char="•"/>
            </a:pPr>
            <a:r>
              <a:rPr lang="en-US" sz="2600">
                <a:latin typeface="Calibri"/>
                <a:ea typeface="Calibri"/>
                <a:cs typeface="Calibri"/>
                <a:sym typeface="Calibri"/>
              </a:rPr>
              <a:t>A master processor controls the system; the other processors either look to the master for instruction or have predefined tasks. </a:t>
            </a:r>
            <a:endParaRPr/>
          </a:p>
          <a:p>
            <a:pPr indent="-228600" lvl="0" marL="228600" rtl="0" algn="just">
              <a:lnSpc>
                <a:spcPct val="110000"/>
              </a:lnSpc>
              <a:spcBef>
                <a:spcPts val="1000"/>
              </a:spcBef>
              <a:spcAft>
                <a:spcPts val="0"/>
              </a:spcAft>
              <a:buClr>
                <a:schemeClr val="dk1"/>
              </a:buClr>
              <a:buSzPts val="2600"/>
              <a:buChar char="•"/>
            </a:pPr>
            <a:r>
              <a:rPr lang="en-US" sz="2600">
                <a:latin typeface="Calibri"/>
                <a:ea typeface="Calibri"/>
                <a:cs typeface="Calibri"/>
                <a:sym typeface="Calibri"/>
              </a:rPr>
              <a:t>This scheme defines a master-slave relationship. </a:t>
            </a:r>
            <a:r>
              <a:rPr b="1" lang="en-US" sz="2600">
                <a:latin typeface="Calibri"/>
                <a:ea typeface="Calibri"/>
                <a:cs typeface="Calibri"/>
                <a:sym typeface="Calibri"/>
              </a:rPr>
              <a:t>The master processor schedules and allocates work to the slave processors</a:t>
            </a:r>
            <a:r>
              <a:rPr lang="en-US" sz="2600">
                <a:latin typeface="Calibri"/>
                <a:ea typeface="Calibri"/>
                <a:cs typeface="Calibri"/>
                <a:sym typeface="Calibri"/>
              </a:rPr>
              <a:t>.</a:t>
            </a:r>
            <a:endParaRPr/>
          </a:p>
          <a:p>
            <a:pPr indent="-228600" lvl="0" marL="228600" rtl="0" algn="just">
              <a:lnSpc>
                <a:spcPct val="110000"/>
              </a:lnSpc>
              <a:spcBef>
                <a:spcPts val="1000"/>
              </a:spcBef>
              <a:spcAft>
                <a:spcPts val="0"/>
              </a:spcAft>
              <a:buClr>
                <a:schemeClr val="dk1"/>
              </a:buClr>
              <a:buSzPts val="2600"/>
              <a:buChar char="•"/>
            </a:pPr>
            <a:r>
              <a:rPr lang="en-US" sz="2600">
                <a:latin typeface="Calibri"/>
                <a:ea typeface="Calibri"/>
                <a:cs typeface="Calibri"/>
                <a:sym typeface="Calibri"/>
              </a:rPr>
              <a:t>The ability to continue providing service proportional to the level of surviving hardware is called </a:t>
            </a:r>
            <a:r>
              <a:rPr b="1" lang="en-US" sz="2600">
                <a:latin typeface="Calibri"/>
                <a:ea typeface="Calibri"/>
                <a:cs typeface="Calibri"/>
                <a:sym typeface="Calibri"/>
              </a:rPr>
              <a:t>graceful degradation</a:t>
            </a:r>
            <a:endParaRPr/>
          </a:p>
          <a:p>
            <a:pPr indent="-228600" lvl="0" marL="228600" rtl="0" algn="l">
              <a:lnSpc>
                <a:spcPct val="110000"/>
              </a:lnSpc>
              <a:spcBef>
                <a:spcPts val="1000"/>
              </a:spcBef>
              <a:spcAft>
                <a:spcPts val="0"/>
              </a:spcAft>
              <a:buClr>
                <a:schemeClr val="dk1"/>
              </a:buClr>
              <a:buSzPts val="2600"/>
              <a:buChar char="•"/>
            </a:pPr>
            <a:r>
              <a:rPr lang="en-US" sz="2600">
                <a:latin typeface="Calibri"/>
                <a:ea typeface="Calibri"/>
                <a:cs typeface="Calibri"/>
                <a:sym typeface="Calibri"/>
              </a:rPr>
              <a:t>Some systems go beyond graceful degradation and are called </a:t>
            </a:r>
            <a:r>
              <a:rPr b="1" lang="en-US" sz="2600">
                <a:latin typeface="Calibri"/>
                <a:ea typeface="Calibri"/>
                <a:cs typeface="Calibri"/>
                <a:sym typeface="Calibri"/>
              </a:rPr>
              <a:t>fault tolerant</a:t>
            </a:r>
            <a:r>
              <a:rPr lang="en-US" sz="2600">
                <a:latin typeface="Calibri"/>
                <a:ea typeface="Calibri"/>
                <a:cs typeface="Calibri"/>
                <a:sym typeface="Calibri"/>
              </a:rPr>
              <a:t>, because they can suffer a failure of any single component and still continue operation</a:t>
            </a:r>
            <a:endParaRPr sz="26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 type="body"/>
          </p:nvPr>
        </p:nvSpPr>
        <p:spPr>
          <a:xfrm>
            <a:off x="2458720" y="589280"/>
            <a:ext cx="9662160" cy="61468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The most common systems use symmetric multiprocessing (SMP), in which each processor performs all tasks within the operating system.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SMP means that all processors are peers; no master-slave relationship exists between processors. Figure illustrates a typical SMP architecture.</a:t>
            </a:r>
            <a:endParaRPr/>
          </a:p>
          <a:p>
            <a:pPr indent="0" lvl="0" marL="0" rtl="0" algn="ctr">
              <a:lnSpc>
                <a:spcPct val="150000"/>
              </a:lnSpc>
              <a:spcBef>
                <a:spcPts val="1000"/>
              </a:spcBef>
              <a:spcAft>
                <a:spcPts val="0"/>
              </a:spcAft>
              <a:buClr>
                <a:srgbClr val="C00000"/>
              </a:buClr>
              <a:buSzPts val="2400"/>
              <a:buNone/>
            </a:pPr>
            <a:r>
              <a:rPr b="1" lang="en-US" sz="2400">
                <a:solidFill>
                  <a:srgbClr val="C00000"/>
                </a:solidFill>
                <a:latin typeface="Calibri"/>
                <a:ea typeface="Calibri"/>
                <a:cs typeface="Calibri"/>
                <a:sym typeface="Calibri"/>
              </a:rPr>
              <a:t>Symmetric multiprocessing architecture</a:t>
            </a:r>
            <a:r>
              <a:rPr lang="en-US" sz="2400">
                <a:latin typeface="Calibri"/>
                <a:ea typeface="Calibri"/>
                <a:cs typeface="Calibri"/>
                <a:sym typeface="Calibri"/>
              </a:rPr>
              <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1" id="322" name="Google Shape;322;p35"/>
          <p:cNvPicPr preferRelativeResize="0"/>
          <p:nvPr/>
        </p:nvPicPr>
        <p:blipFill rotWithShape="1">
          <a:blip r:embed="rId3">
            <a:alphaModFix/>
          </a:blip>
          <a:srcRect b="0" l="0" r="0" t="0"/>
          <a:stretch/>
        </p:blipFill>
        <p:spPr>
          <a:xfrm>
            <a:off x="3926840" y="3738880"/>
            <a:ext cx="6725920" cy="25298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idx="1" type="body"/>
          </p:nvPr>
        </p:nvSpPr>
        <p:spPr>
          <a:xfrm>
            <a:off x="2479040" y="1158240"/>
            <a:ext cx="9052033" cy="556768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Another type of multiple CPU system is the clustered system.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Like multiprocessor systems, clustered systems gather together multiple CPUs to accomplish computational work.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Clustered systems differ from multiprocessor systems, however, in that they are composed of two or more individual systems coupled together called as cluster.</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Provides high availability.</a:t>
            </a:r>
            <a:endParaRPr/>
          </a:p>
        </p:txBody>
      </p:sp>
      <p:sp>
        <p:nvSpPr>
          <p:cNvPr id="328" name="Google Shape;328;p36"/>
          <p:cNvSpPr txBox="1"/>
          <p:nvPr>
            <p:ph type="title"/>
          </p:nvPr>
        </p:nvSpPr>
        <p:spPr>
          <a:xfrm>
            <a:off x="2885967" y="132080"/>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r>
              <a:rPr b="1" lang="en-US" sz="2900">
                <a:solidFill>
                  <a:srgbClr val="1F3864"/>
                </a:solidFill>
                <a:latin typeface="Calibri"/>
                <a:ea typeface="Calibri"/>
                <a:cs typeface="Calibri"/>
                <a:sym typeface="Calibri"/>
              </a:rPr>
              <a:t>Clustered Systems</a:t>
            </a:r>
            <a:br>
              <a:rPr lang="en-US" sz="3200">
                <a:latin typeface="Calibri"/>
                <a:ea typeface="Calibri"/>
                <a:cs typeface="Calibri"/>
                <a:sym typeface="Calibri"/>
              </a:rPr>
            </a:br>
            <a:br>
              <a:rPr lang="en-US" sz="3200">
                <a:latin typeface="Calibri"/>
                <a:ea typeface="Calibri"/>
                <a:cs typeface="Calibri"/>
                <a:sym typeface="Calibri"/>
              </a:rPr>
            </a:br>
            <a:br>
              <a:rPr lang="en-US" sz="3200">
                <a:solidFill>
                  <a:srgbClr val="1F3864"/>
                </a:solidFill>
                <a:latin typeface="Calibri"/>
                <a:ea typeface="Calibri"/>
                <a:cs typeface="Calibri"/>
                <a:sym typeface="Calibri"/>
              </a:rPr>
            </a:br>
            <a:br>
              <a:rPr b="1" lang="en-US" sz="1400">
                <a:solidFill>
                  <a:srgbClr val="1F3864"/>
                </a:solidFill>
                <a:latin typeface="Calibri"/>
                <a:ea typeface="Calibri"/>
                <a:cs typeface="Calibri"/>
                <a:sym typeface="Calibri"/>
              </a:rPr>
            </a:br>
            <a:endParaRPr b="1" sz="2400">
              <a:solidFill>
                <a:srgbClr val="1F3864"/>
              </a:solidFill>
              <a:latin typeface="Calibri"/>
              <a:ea typeface="Calibri"/>
              <a:cs typeface="Calibri"/>
              <a:sym typeface="Calibri"/>
            </a:endParaRPr>
          </a:p>
        </p:txBody>
      </p:sp>
      <p:pic>
        <p:nvPicPr>
          <p:cNvPr descr="Clusters In Computer Organisation - GeeksforGeeks" id="329" name="Google Shape;329;p36"/>
          <p:cNvPicPr preferRelativeResize="0"/>
          <p:nvPr/>
        </p:nvPicPr>
        <p:blipFill rotWithShape="1">
          <a:blip r:embed="rId3">
            <a:alphaModFix/>
          </a:blip>
          <a:srcRect b="0" l="0" r="0" t="0"/>
          <a:stretch/>
        </p:blipFill>
        <p:spPr>
          <a:xfrm>
            <a:off x="8181474" y="4208124"/>
            <a:ext cx="4010526" cy="2649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idx="1" type="body"/>
          </p:nvPr>
        </p:nvSpPr>
        <p:spPr>
          <a:xfrm>
            <a:off x="2479040" y="325120"/>
            <a:ext cx="9011920" cy="6309360"/>
          </a:xfrm>
          <a:prstGeom prst="rect">
            <a:avLst/>
          </a:prstGeom>
          <a:noFill/>
          <a:ln>
            <a:noFill/>
          </a:ln>
        </p:spPr>
        <p:txBody>
          <a:bodyPr anchorCtr="0" anchor="t" bIns="45700" lIns="91425" spcFirstLastPara="1" rIns="91425" wrap="square" tIns="45700">
            <a:normAutofit lnSpcReduction="10000"/>
          </a:bodyPr>
          <a:lstStyle/>
          <a:p>
            <a:pPr indent="-63500" lvl="0" marL="228600" rtl="0" algn="just">
              <a:lnSpc>
                <a:spcPct val="90000"/>
              </a:lnSpc>
              <a:spcBef>
                <a:spcPts val="0"/>
              </a:spcBef>
              <a:spcAft>
                <a:spcPts val="0"/>
              </a:spcAft>
              <a:buClr>
                <a:schemeClr val="dk1"/>
              </a:buClr>
              <a:buSzPts val="2600"/>
              <a:buNone/>
            </a:pPr>
            <a:r>
              <a:t/>
            </a:r>
            <a:endParaRPr sz="2600">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Clustering can be structured </a:t>
            </a:r>
            <a:r>
              <a:rPr b="1" lang="en-US" sz="2600">
                <a:solidFill>
                  <a:srgbClr val="002060"/>
                </a:solidFill>
                <a:latin typeface="Calibri"/>
                <a:ea typeface="Calibri"/>
                <a:cs typeface="Calibri"/>
                <a:sym typeface="Calibri"/>
              </a:rPr>
              <a:t>asymmetrically or symmetrically. </a:t>
            </a:r>
            <a:r>
              <a:rPr lang="en-US" sz="2600">
                <a:latin typeface="Calibri"/>
                <a:ea typeface="Calibri"/>
                <a:cs typeface="Calibri"/>
                <a:sym typeface="Calibri"/>
              </a:rPr>
              <a:t>In </a:t>
            </a:r>
            <a:r>
              <a:rPr b="1" lang="en-US" sz="2900">
                <a:latin typeface="Calibri"/>
                <a:ea typeface="Calibri"/>
                <a:cs typeface="Calibri"/>
                <a:sym typeface="Calibri"/>
              </a:rPr>
              <a:t>asymmetric clustering</a:t>
            </a:r>
            <a:r>
              <a:rPr lang="en-US" sz="2600">
                <a:latin typeface="Calibri"/>
                <a:ea typeface="Calibri"/>
                <a:cs typeface="Calibri"/>
                <a:sym typeface="Calibri"/>
              </a:rPr>
              <a:t>, </a:t>
            </a:r>
            <a:r>
              <a:rPr b="1" lang="en-US" sz="2600">
                <a:latin typeface="Calibri"/>
                <a:ea typeface="Calibri"/>
                <a:cs typeface="Calibri"/>
                <a:sym typeface="Calibri"/>
              </a:rPr>
              <a:t>one machine is in hot-standby </a:t>
            </a:r>
            <a:r>
              <a:rPr lang="en-US" sz="2600">
                <a:latin typeface="Calibri"/>
                <a:ea typeface="Calibri"/>
                <a:cs typeface="Calibri"/>
                <a:sym typeface="Calibri"/>
              </a:rPr>
              <a:t>mode while the other is running the applications. </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The hot-standby host machine does nothing but monitor the active server. If that server fails, the hot-standby host becomes the active server</a:t>
            </a:r>
            <a:endParaRPr/>
          </a:p>
          <a:p>
            <a:pPr indent="-228600" lvl="0" marL="228600" rtl="0" algn="just">
              <a:lnSpc>
                <a:spcPct val="150000"/>
              </a:lnSpc>
              <a:spcBef>
                <a:spcPts val="1000"/>
              </a:spcBef>
              <a:spcAft>
                <a:spcPts val="0"/>
              </a:spcAft>
              <a:buClr>
                <a:schemeClr val="dk1"/>
              </a:buClr>
              <a:buSzPts val="2600"/>
              <a:buChar char="•"/>
            </a:pPr>
            <a:r>
              <a:rPr lang="en-US" sz="2600">
                <a:latin typeface="Calibri"/>
                <a:ea typeface="Calibri"/>
                <a:cs typeface="Calibri"/>
                <a:sym typeface="Calibri"/>
              </a:rPr>
              <a:t>In symmetric mode  </a:t>
            </a:r>
            <a:endParaRPr/>
          </a:p>
          <a:p>
            <a:pPr indent="-228600" lvl="0" marL="228600" rtl="0" algn="just">
              <a:lnSpc>
                <a:spcPct val="150000"/>
              </a:lnSpc>
              <a:spcBef>
                <a:spcPts val="1000"/>
              </a:spcBef>
              <a:spcAft>
                <a:spcPts val="0"/>
              </a:spcAft>
              <a:buClr>
                <a:schemeClr val="dk1"/>
              </a:buClr>
              <a:buSzPts val="2600"/>
              <a:buFont typeface="Noto Sans Symbols"/>
              <a:buChar char="✔"/>
            </a:pPr>
            <a:r>
              <a:rPr lang="en-US" sz="2600">
                <a:latin typeface="Calibri"/>
                <a:ea typeface="Calibri"/>
                <a:cs typeface="Calibri"/>
                <a:sym typeface="Calibri"/>
              </a:rPr>
              <a:t>Two or more hosts run the applications </a:t>
            </a:r>
            <a:endParaRPr/>
          </a:p>
          <a:p>
            <a:pPr indent="-228600" lvl="0" marL="228600" rtl="0" algn="just">
              <a:lnSpc>
                <a:spcPct val="150000"/>
              </a:lnSpc>
              <a:spcBef>
                <a:spcPts val="1000"/>
              </a:spcBef>
              <a:spcAft>
                <a:spcPts val="0"/>
              </a:spcAft>
              <a:buClr>
                <a:schemeClr val="dk1"/>
              </a:buClr>
              <a:buSzPts val="2600"/>
              <a:buFont typeface="Noto Sans Symbols"/>
              <a:buChar char="✔"/>
            </a:pPr>
            <a:r>
              <a:rPr lang="en-US" sz="2600">
                <a:latin typeface="Calibri"/>
                <a:ea typeface="Calibri"/>
                <a:cs typeface="Calibri"/>
                <a:sym typeface="Calibri"/>
              </a:rPr>
              <a:t>Monitors each other</a:t>
            </a:r>
            <a:endParaRPr/>
          </a:p>
          <a:p>
            <a:pPr indent="-63500" lvl="0" marL="228600" rtl="0" algn="just">
              <a:lnSpc>
                <a:spcPct val="150000"/>
              </a:lnSpc>
              <a:spcBef>
                <a:spcPts val="1000"/>
              </a:spcBef>
              <a:spcAft>
                <a:spcPts val="0"/>
              </a:spcAft>
              <a:buClr>
                <a:schemeClr val="dk1"/>
              </a:buClr>
              <a:buSzPts val="2600"/>
              <a:buFont typeface="Noto Sans Symbols"/>
              <a:buNone/>
            </a:pPr>
            <a:r>
              <a:t/>
            </a:r>
            <a:endParaRPr sz="2600">
              <a:latin typeface="Calibri"/>
              <a:ea typeface="Calibri"/>
              <a:cs typeface="Calibri"/>
              <a:sym typeface="Calibri"/>
            </a:endParaRPr>
          </a:p>
          <a:p>
            <a:pPr indent="-63500" lvl="0" marL="228600" rtl="0" algn="just">
              <a:lnSpc>
                <a:spcPct val="150000"/>
              </a:lnSpc>
              <a:spcBef>
                <a:spcPts val="1000"/>
              </a:spcBef>
              <a:spcAft>
                <a:spcPts val="0"/>
              </a:spcAft>
              <a:buClr>
                <a:schemeClr val="dk1"/>
              </a:buClr>
              <a:buSzPts val="2600"/>
              <a:buFont typeface="Noto Sans Symbols"/>
              <a:buNone/>
            </a:pPr>
            <a:r>
              <a:t/>
            </a:r>
            <a:endParaRPr sz="2600">
              <a:latin typeface="Calibri"/>
              <a:ea typeface="Calibri"/>
              <a:cs typeface="Calibri"/>
              <a:sym typeface="Calibri"/>
            </a:endParaRPr>
          </a:p>
          <a:p>
            <a:pPr indent="-63500" lvl="0" marL="228600" rtl="0" algn="just">
              <a:lnSpc>
                <a:spcPct val="150000"/>
              </a:lnSpc>
              <a:spcBef>
                <a:spcPts val="1000"/>
              </a:spcBef>
              <a:spcAft>
                <a:spcPts val="0"/>
              </a:spcAft>
              <a:buClr>
                <a:schemeClr val="dk1"/>
              </a:buClr>
              <a:buSzPts val="2600"/>
              <a:buFont typeface="Noto Sans Symbols"/>
              <a:buNone/>
            </a:pPr>
            <a:r>
              <a:t/>
            </a:r>
            <a:endParaRPr sz="2600">
              <a:latin typeface="Calibri"/>
              <a:ea typeface="Calibri"/>
              <a:cs typeface="Calibri"/>
              <a:sym typeface="Calibri"/>
            </a:endParaRPr>
          </a:p>
          <a:p>
            <a:pPr indent="-63500" lvl="0" marL="228600" rtl="0" algn="just">
              <a:lnSpc>
                <a:spcPct val="150000"/>
              </a:lnSpc>
              <a:spcBef>
                <a:spcPts val="1000"/>
              </a:spcBef>
              <a:spcAft>
                <a:spcPts val="0"/>
              </a:spcAft>
              <a:buClr>
                <a:schemeClr val="dk1"/>
              </a:buClr>
              <a:buSzPts val="2600"/>
              <a:buFont typeface="Noto Sans Symbols"/>
              <a:buNone/>
            </a:pPr>
            <a:r>
              <a:t/>
            </a:r>
            <a:endParaRPr sz="26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335" name="Google Shape;335;p37"/>
          <p:cNvSpPr txBox="1"/>
          <p:nvPr>
            <p:ph type="title"/>
          </p:nvPr>
        </p:nvSpPr>
        <p:spPr>
          <a:xfrm>
            <a:off x="2560847" y="436880"/>
            <a:ext cx="8645106" cy="5489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1F3864"/>
              </a:buClr>
              <a:buSzPct val="100000"/>
              <a:buFont typeface="Calibri"/>
              <a:buNone/>
            </a:pP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br>
              <a:rPr b="1" lang="en-US" sz="3200">
                <a:solidFill>
                  <a:srgbClr val="1F3864"/>
                </a:solidFill>
                <a:latin typeface="Calibri"/>
                <a:ea typeface="Calibri"/>
                <a:cs typeface="Calibri"/>
                <a:sym typeface="Calibri"/>
              </a:rPr>
            </a:br>
            <a:r>
              <a:rPr b="1" lang="en-US" sz="2900">
                <a:solidFill>
                  <a:srgbClr val="1F3864"/>
                </a:solidFill>
                <a:latin typeface="Calibri"/>
                <a:ea typeface="Calibri"/>
                <a:cs typeface="Calibri"/>
                <a:sym typeface="Calibri"/>
              </a:rPr>
              <a:t>Clustered Systems</a:t>
            </a:r>
            <a:br>
              <a:rPr lang="en-US" sz="3200">
                <a:latin typeface="Calibri"/>
                <a:ea typeface="Calibri"/>
                <a:cs typeface="Calibri"/>
                <a:sym typeface="Calibri"/>
              </a:rPr>
            </a:br>
            <a:br>
              <a:rPr lang="en-US" sz="3200">
                <a:latin typeface="Calibri"/>
                <a:ea typeface="Calibri"/>
                <a:cs typeface="Calibri"/>
                <a:sym typeface="Calibri"/>
              </a:rPr>
            </a:br>
            <a:br>
              <a:rPr lang="en-US" sz="3200">
                <a:solidFill>
                  <a:srgbClr val="1F3864"/>
                </a:solidFill>
                <a:latin typeface="Calibri"/>
                <a:ea typeface="Calibri"/>
                <a:cs typeface="Calibri"/>
                <a:sym typeface="Calibri"/>
              </a:rPr>
            </a:br>
            <a:br>
              <a:rPr b="1" lang="en-US" sz="3200">
                <a:latin typeface="Calibri"/>
                <a:ea typeface="Calibri"/>
                <a:cs typeface="Calibri"/>
                <a:sym typeface="Calibri"/>
              </a:rPr>
            </a:br>
            <a:endParaRPr b="1" sz="32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idx="1" type="body"/>
          </p:nvPr>
        </p:nvSpPr>
        <p:spPr>
          <a:xfrm>
            <a:off x="2540000" y="111760"/>
            <a:ext cx="9499600" cy="6400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None/>
            </a:pPr>
            <a:r>
              <a:rPr b="1" lang="en-US">
                <a:latin typeface="Calibri"/>
                <a:ea typeface="Calibri"/>
                <a:cs typeface="Calibri"/>
                <a:sym typeface="Calibri"/>
              </a:rPr>
              <a:t>Operating-System Structure</a:t>
            </a:r>
            <a:endParaRPr>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An operating system provides the environment within which programs are executed.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Internally, operating systems vary greatly in their makeup.</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Commonalities are </a:t>
            </a:r>
            <a:r>
              <a:rPr b="1" lang="en-US" sz="2400">
                <a:latin typeface="Calibri"/>
                <a:ea typeface="Calibri"/>
                <a:cs typeface="Calibri"/>
                <a:sym typeface="Calibri"/>
              </a:rPr>
              <a:t>Multiprogramming </a:t>
            </a:r>
            <a:r>
              <a:rPr lang="en-US" sz="2400">
                <a:latin typeface="Calibri"/>
                <a:ea typeface="Calibri"/>
                <a:cs typeface="Calibri"/>
                <a:sym typeface="Calibri"/>
              </a:rPr>
              <a:t>and </a:t>
            </a:r>
            <a:r>
              <a:rPr b="1" lang="en-US" sz="2400">
                <a:latin typeface="Calibri"/>
                <a:ea typeface="Calibri"/>
                <a:cs typeface="Calibri"/>
                <a:sym typeface="Calibri"/>
              </a:rPr>
              <a:t>Time sharing(Multi tasking)</a:t>
            </a:r>
            <a:endParaRPr/>
          </a:p>
          <a:p>
            <a:pPr indent="0" lvl="0" marL="0" rtl="0" algn="ctr">
              <a:lnSpc>
                <a:spcPct val="90000"/>
              </a:lnSpc>
              <a:spcBef>
                <a:spcPts val="1000"/>
              </a:spcBef>
              <a:spcAft>
                <a:spcPts val="0"/>
              </a:spcAft>
              <a:buClr>
                <a:srgbClr val="FF0000"/>
              </a:buClr>
              <a:buSzPts val="2400"/>
              <a:buNone/>
            </a:pPr>
            <a:r>
              <a:rPr b="1" lang="en-US" sz="2400">
                <a:solidFill>
                  <a:srgbClr val="FF0000"/>
                </a:solidFill>
                <a:latin typeface="Calibri"/>
                <a:ea typeface="Calibri"/>
                <a:cs typeface="Calibri"/>
                <a:sym typeface="Calibri"/>
              </a:rPr>
              <a:t>Multiprogramming</a:t>
            </a:r>
            <a:endParaRPr/>
          </a:p>
          <a:p>
            <a:pPr indent="-228600" lvl="0" marL="228600" rtl="0" algn="l">
              <a:lnSpc>
                <a:spcPct val="150000"/>
              </a:lnSpc>
              <a:spcBef>
                <a:spcPts val="1000"/>
              </a:spcBef>
              <a:spcAft>
                <a:spcPts val="0"/>
              </a:spcAft>
              <a:buClr>
                <a:schemeClr val="dk1"/>
              </a:buClr>
              <a:buSzPts val="2400"/>
              <a:buChar char="•"/>
            </a:pPr>
            <a:r>
              <a:rPr lang="en-US" sz="2400">
                <a:latin typeface="Calibri"/>
                <a:ea typeface="Calibri"/>
                <a:cs typeface="Calibri"/>
                <a:sym typeface="Calibri"/>
              </a:rPr>
              <a:t>Multiprogramming is Capability of running multiple programs by  the CPU.</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single user cannot, in general, keep either the CPU or the I/O devices busy at all times. </a:t>
            </a:r>
            <a:endParaRPr/>
          </a:p>
          <a:p>
            <a:pPr indent="0" lvl="0" marL="0" rtl="0" algn="just">
              <a:lnSpc>
                <a:spcPct val="90000"/>
              </a:lnSpc>
              <a:spcBef>
                <a:spcPts val="1000"/>
              </a:spcBef>
              <a:spcAft>
                <a:spcPts val="0"/>
              </a:spcAft>
              <a:buClr>
                <a:schemeClr val="dk1"/>
              </a:buClr>
              <a:buSzPts val="2400"/>
              <a:buNone/>
            </a:pPr>
            <a:r>
              <a:t/>
            </a:r>
            <a:endParaRPr sz="24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idx="1" type="body"/>
          </p:nvPr>
        </p:nvSpPr>
        <p:spPr>
          <a:xfrm>
            <a:off x="2590800" y="254000"/>
            <a:ext cx="9509760" cy="6604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60000"/>
              </a:lnSpc>
              <a:spcBef>
                <a:spcPts val="0"/>
              </a:spcBef>
              <a:spcAft>
                <a:spcPts val="0"/>
              </a:spcAft>
              <a:buClr>
                <a:schemeClr val="dk1"/>
              </a:buClr>
              <a:buSzPts val="2400"/>
              <a:buChar char="•"/>
            </a:pPr>
            <a:r>
              <a:rPr lang="en-US" sz="2400">
                <a:latin typeface="Calibri"/>
                <a:ea typeface="Calibri"/>
                <a:cs typeface="Calibri"/>
                <a:sym typeface="Calibri"/>
              </a:rPr>
              <a:t>Multiprogramming increases CPU utilization by organizing jobs (code and data) so that the CPU always has one to execute.</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The operating system keeps several jobs in memory simultaneously (as shown in figure).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This set of jobs can be a subset of the jobs kept in the job pool-which contains all jobs that enter the system-since the number of jobs that can be kept simultaneously in memory is usually smaller than the number of jobs that can be kept in the job pool.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The operating system picks and begins to execute one of the jobs in memory</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idx="1" type="body"/>
          </p:nvPr>
        </p:nvSpPr>
        <p:spPr>
          <a:xfrm>
            <a:off x="2668501" y="1024932"/>
            <a:ext cx="9280106" cy="3657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200000"/>
              </a:lnSpc>
              <a:spcBef>
                <a:spcPts val="0"/>
              </a:spcBef>
              <a:spcAft>
                <a:spcPts val="0"/>
              </a:spcAft>
              <a:buClr>
                <a:schemeClr val="dk1"/>
              </a:buClr>
              <a:buSzPct val="100000"/>
              <a:buNone/>
            </a:pPr>
            <a:r>
              <a:rPr lang="en-US" sz="2000">
                <a:latin typeface="Calibri"/>
                <a:ea typeface="Calibri"/>
                <a:cs typeface="Calibri"/>
                <a:sym typeface="Calibri"/>
              </a:rPr>
              <a:t>An operating system is a program that manages the computer hardware. It also provides a basis for application programs and acts as an intermediary between the computer user and the computer hardware.</a:t>
            </a:r>
            <a:endParaRPr/>
          </a:p>
          <a:p>
            <a:pPr indent="0" lvl="0" marL="0" rtl="0" algn="just">
              <a:lnSpc>
                <a:spcPct val="200000"/>
              </a:lnSpc>
              <a:spcBef>
                <a:spcPts val="1000"/>
              </a:spcBef>
              <a:spcAft>
                <a:spcPts val="0"/>
              </a:spcAft>
              <a:buClr>
                <a:schemeClr val="dk1"/>
              </a:buClr>
              <a:buSzPct val="100000"/>
              <a:buNone/>
            </a:pPr>
            <a:r>
              <a:rPr lang="en-US" sz="2000">
                <a:latin typeface="Calibri"/>
                <a:ea typeface="Calibri"/>
                <a:cs typeface="Calibri"/>
                <a:sym typeface="Calibri"/>
              </a:rPr>
              <a:t>An Operating System, or OS, is </a:t>
            </a:r>
            <a:r>
              <a:rPr lang="en-US" sz="2000">
                <a:solidFill>
                  <a:srgbClr val="2F5496"/>
                </a:solidFill>
                <a:latin typeface="Calibri"/>
                <a:ea typeface="Calibri"/>
                <a:cs typeface="Calibri"/>
                <a:sym typeface="Calibri"/>
              </a:rPr>
              <a:t>low-level software </a:t>
            </a:r>
            <a:r>
              <a:rPr lang="en-US" sz="2000">
                <a:latin typeface="Calibri"/>
                <a:ea typeface="Calibri"/>
                <a:cs typeface="Calibri"/>
                <a:sym typeface="Calibri"/>
              </a:rPr>
              <a:t>that enables a user and higher-level application software to interact with a computer’s hardware and the data and other programs stored on the computer.</a:t>
            </a:r>
            <a:endParaRPr/>
          </a:p>
          <a:p>
            <a:pPr indent="0" lvl="0" marL="0" rtl="0" algn="just">
              <a:lnSpc>
                <a:spcPct val="90000"/>
              </a:lnSpc>
              <a:spcBef>
                <a:spcPts val="1000"/>
              </a:spcBef>
              <a:spcAft>
                <a:spcPts val="0"/>
              </a:spcAft>
              <a:buClr>
                <a:schemeClr val="dk1"/>
              </a:buClr>
              <a:buSzPct val="100000"/>
              <a:buNone/>
            </a:pPr>
            <a:r>
              <a:t/>
            </a:r>
            <a:endParaRPr sz="1800">
              <a:latin typeface="Calibri"/>
              <a:ea typeface="Calibri"/>
              <a:cs typeface="Calibri"/>
              <a:sym typeface="Calibri"/>
            </a:endParaRPr>
          </a:p>
        </p:txBody>
      </p:sp>
      <p:sp>
        <p:nvSpPr>
          <p:cNvPr id="146" name="Google Shape;146;p4"/>
          <p:cNvSpPr txBox="1"/>
          <p:nvPr>
            <p:ph type="title"/>
          </p:nvPr>
        </p:nvSpPr>
        <p:spPr>
          <a:xfrm>
            <a:off x="2540000" y="314961"/>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Arial"/>
              <a:buNone/>
            </a:pPr>
            <a:r>
              <a:rPr b="1" lang="en-US" sz="2400">
                <a:solidFill>
                  <a:srgbClr val="002060"/>
                </a:solidFill>
              </a:rPr>
              <a:t>What is operating systems</a:t>
            </a:r>
            <a:endParaRPr b="1" sz="2400">
              <a:solidFill>
                <a:srgbClr val="2F4582"/>
              </a:solidFill>
              <a:latin typeface="Calibri"/>
              <a:ea typeface="Calibri"/>
              <a:cs typeface="Calibri"/>
              <a:sym typeface="Calibri"/>
            </a:endParaRPr>
          </a:p>
        </p:txBody>
      </p:sp>
    </p:spTree>
  </p:cSld>
  <p:clrMapOvr>
    <a:masterClrMapping/>
  </p:clrMapOvr>
  <p:transition spd="slow">
    <p:wipe dir="l"/>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idx="1" type="body"/>
          </p:nvPr>
        </p:nvSpPr>
        <p:spPr>
          <a:xfrm>
            <a:off x="2366387" y="192705"/>
            <a:ext cx="9621297" cy="508268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160000"/>
              </a:lnSpc>
              <a:spcBef>
                <a:spcPts val="0"/>
              </a:spcBef>
              <a:spcAft>
                <a:spcPts val="0"/>
              </a:spcAft>
              <a:buClr>
                <a:schemeClr val="dk1"/>
              </a:buClr>
              <a:buSzPct val="100000"/>
              <a:buChar char="•"/>
            </a:pPr>
            <a:r>
              <a:rPr lang="en-US" sz="2400">
                <a:latin typeface="Calibri"/>
                <a:ea typeface="Calibri"/>
                <a:cs typeface="Calibri"/>
                <a:sym typeface="Calibri"/>
              </a:rPr>
              <a:t>Multiprogrammed systems provide an environment in which the various system resources (for example, CPU, memory, and peripheral devices) are utilized effectively, but they do not provide for user interaction with the computer system.</a:t>
            </a:r>
            <a:endParaRPr/>
          </a:p>
          <a:p>
            <a:pPr indent="0" lvl="0" marL="0" rtl="0" algn="ctr">
              <a:lnSpc>
                <a:spcPct val="160000"/>
              </a:lnSpc>
              <a:spcBef>
                <a:spcPts val="1000"/>
              </a:spcBef>
              <a:spcAft>
                <a:spcPts val="0"/>
              </a:spcAft>
              <a:buClr>
                <a:srgbClr val="FF0000"/>
              </a:buClr>
              <a:buSzPct val="100000"/>
              <a:buNone/>
            </a:pPr>
            <a:r>
              <a:rPr b="1" lang="en-US">
                <a:solidFill>
                  <a:srgbClr val="FF0000"/>
                </a:solidFill>
                <a:latin typeface="Calibri"/>
                <a:ea typeface="Calibri"/>
                <a:cs typeface="Calibri"/>
                <a:sym typeface="Calibri"/>
              </a:rPr>
              <a:t>Time sharing(Multitasking)</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Time sharing (or multitasking) is a logical extension of multiprogramming. In time-sharing systems, the CPU executes multiple jobs by switching among them, but the switches occur so frequently that the users can interact with each program while it is running.</a:t>
            </a:r>
            <a:endParaRPr/>
          </a:p>
          <a:p>
            <a:pPr indent="-64135" lvl="0" marL="228600" rtl="0" algn="just">
              <a:lnSpc>
                <a:spcPct val="90000"/>
              </a:lnSpc>
              <a:spcBef>
                <a:spcPts val="1000"/>
              </a:spcBef>
              <a:spcAft>
                <a:spcPts val="0"/>
              </a:spcAft>
              <a:buClr>
                <a:schemeClr val="dk1"/>
              </a:buClr>
              <a:buSzPct val="100000"/>
              <a:buNone/>
            </a:pPr>
            <a:r>
              <a:t/>
            </a:r>
            <a:endParaRPr b="1">
              <a:latin typeface="Calibri"/>
              <a:ea typeface="Calibri"/>
              <a:cs typeface="Calibri"/>
              <a:sym typeface="Calibri"/>
            </a:endParaRPr>
          </a:p>
          <a:p>
            <a:pPr indent="-64135" lvl="0" marL="228600" rtl="0" algn="l">
              <a:lnSpc>
                <a:spcPct val="90000"/>
              </a:lnSpc>
              <a:spcBef>
                <a:spcPts val="1000"/>
              </a:spcBef>
              <a:spcAft>
                <a:spcPts val="0"/>
              </a:spcAft>
              <a:buClr>
                <a:schemeClr val="dk1"/>
              </a:buClr>
              <a:buSzPct val="100000"/>
              <a:buNone/>
            </a:pPr>
            <a:r>
              <a:t/>
            </a:r>
            <a:endParaRPr/>
          </a:p>
        </p:txBody>
      </p:sp>
      <p:sp>
        <p:nvSpPr>
          <p:cNvPr id="351" name="Google Shape;351;p4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352" name="Google Shape;352;p40"/>
          <p:cNvPicPr preferRelativeResize="0"/>
          <p:nvPr/>
        </p:nvPicPr>
        <p:blipFill rotWithShape="1">
          <a:blip r:embed="rId3">
            <a:alphaModFix/>
          </a:blip>
          <a:srcRect b="11064" l="12163" r="12276" t="16007"/>
          <a:stretch/>
        </p:blipFill>
        <p:spPr>
          <a:xfrm>
            <a:off x="5757705" y="4732773"/>
            <a:ext cx="5757706" cy="19325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idx="1" type="body"/>
          </p:nvPr>
        </p:nvSpPr>
        <p:spPr>
          <a:xfrm>
            <a:off x="2540000" y="152400"/>
            <a:ext cx="9469120" cy="658368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Time sharing requires an interactive computer system, which provides direct communication between the user and system.</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time shared OS allows many users to share the computer simultaneously.</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In Time shared systems </a:t>
            </a:r>
            <a:endParaRPr/>
          </a:p>
          <a:p>
            <a:pPr indent="-228600" lvl="0" marL="228600" rtl="0" algn="just">
              <a:lnSpc>
                <a:spcPct val="15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It uses CPU scheduling and multiprogramming to provide each user with a small portion of time shared computer.</a:t>
            </a:r>
            <a:endParaRPr/>
          </a:p>
          <a:p>
            <a:pPr indent="-228600" lvl="0" marL="228600" rtl="0" algn="just">
              <a:lnSpc>
                <a:spcPct val="15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Each user has at least one separate program in memory</a:t>
            </a:r>
            <a:endParaRPr/>
          </a:p>
          <a:p>
            <a:pPr indent="-228600" lvl="0" marL="228600" rtl="0" algn="just">
              <a:lnSpc>
                <a:spcPct val="15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program located into memory and executing is called process.</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76200" lvl="0" marL="228600" rtl="0" algn="just">
              <a:lnSpc>
                <a:spcPct val="15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358" name="Google Shape;358;p4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idx="1" type="body"/>
          </p:nvPr>
        </p:nvSpPr>
        <p:spPr>
          <a:xfrm>
            <a:off x="2529840" y="162560"/>
            <a:ext cx="9555480" cy="656336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0000"/>
              </a:buClr>
              <a:buSzPts val="2800"/>
              <a:buNone/>
            </a:pPr>
            <a:r>
              <a:rPr b="1" lang="en-US">
                <a:solidFill>
                  <a:srgbClr val="FF0000"/>
                </a:solidFill>
                <a:latin typeface="Calibri"/>
                <a:ea typeface="Calibri"/>
                <a:cs typeface="Calibri"/>
                <a:sym typeface="Calibri"/>
              </a:rPr>
              <a:t>Operating-System Operations</a:t>
            </a:r>
            <a:endParaRPr>
              <a:solidFill>
                <a:srgbClr val="FF0000"/>
              </a:solidFill>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modern operating systems are interrupt driven. If there are no processes to execute, no I/O devices to service, and no users to whom to respond, an operating system will sit quietly, waiting for something to happen. Events are almost always signaled by the occurrence of an interrupt or a trap.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a:t>
            </a:r>
            <a:r>
              <a:rPr b="1" lang="en-US" sz="2400">
                <a:latin typeface="Calibri"/>
                <a:ea typeface="Calibri"/>
                <a:cs typeface="Calibri"/>
                <a:sym typeface="Calibri"/>
              </a:rPr>
              <a:t>trap</a:t>
            </a:r>
            <a:r>
              <a:rPr lang="en-US" sz="2400">
                <a:latin typeface="Calibri"/>
                <a:ea typeface="Calibri"/>
                <a:cs typeface="Calibri"/>
                <a:sym typeface="Calibri"/>
              </a:rPr>
              <a:t> is a software-generated interrupt caused either by an error or by a specific request from a user program that an operating-system service be performed.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364" name="Google Shape;364;p4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 type="body"/>
          </p:nvPr>
        </p:nvSpPr>
        <p:spPr>
          <a:xfrm>
            <a:off x="2519680" y="142240"/>
            <a:ext cx="9519920" cy="643128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60000"/>
              </a:lnSpc>
              <a:spcBef>
                <a:spcPts val="0"/>
              </a:spcBef>
              <a:spcAft>
                <a:spcPts val="0"/>
              </a:spcAft>
              <a:buClr>
                <a:schemeClr val="dk1"/>
              </a:buClr>
              <a:buSzPts val="2600"/>
              <a:buChar char="•"/>
            </a:pPr>
            <a:r>
              <a:rPr lang="en-US" sz="2600">
                <a:latin typeface="Calibri"/>
                <a:ea typeface="Calibri"/>
                <a:cs typeface="Calibri"/>
                <a:sym typeface="Calibri"/>
              </a:rPr>
              <a:t>The interrupt-driven nature of an operating system defines that system's general structure. For each type of interrupt, separate segments of code in the operating system determine what action should be taken. An interrupt service routine is provided that is responsible for dealing with the interrupt.</a:t>
            </a:r>
            <a:endParaRPr/>
          </a:p>
          <a:p>
            <a:pPr indent="-228600" lvl="0" marL="228600" rtl="0" algn="just">
              <a:lnSpc>
                <a:spcPct val="170000"/>
              </a:lnSpc>
              <a:spcBef>
                <a:spcPts val="1000"/>
              </a:spcBef>
              <a:spcAft>
                <a:spcPts val="0"/>
              </a:spcAft>
              <a:buClr>
                <a:schemeClr val="dk1"/>
              </a:buClr>
              <a:buSzPts val="2600"/>
              <a:buChar char="•"/>
            </a:pPr>
            <a:r>
              <a:rPr lang="en-US" sz="2600">
                <a:latin typeface="Calibri"/>
                <a:ea typeface="Calibri"/>
                <a:cs typeface="Calibri"/>
                <a:sym typeface="Calibri"/>
              </a:rPr>
              <a:t>Since the operating system and the users share the hardware and software resources of the computer system, we need to make sure that an error in a user program could cause problems only for the one program that was running. With sharing, many processes could be adversely affected by a bug in one program</a:t>
            </a:r>
            <a:r>
              <a:rPr lang="en-US" sz="2400">
                <a:latin typeface="Calibri"/>
                <a:ea typeface="Calibri"/>
                <a:cs typeface="Calibri"/>
                <a:sym typeface="Calibri"/>
              </a:rPr>
              <a:t>.</a:t>
            </a:r>
            <a:endParaRPr/>
          </a:p>
          <a:p>
            <a:pPr indent="-50800" lvl="0" marL="228600" rtl="0" algn="just">
              <a:lnSpc>
                <a:spcPct val="90000"/>
              </a:lnSpc>
              <a:spcBef>
                <a:spcPts val="1000"/>
              </a:spcBef>
              <a:spcAft>
                <a:spcPts val="0"/>
              </a:spcAft>
              <a:buClr>
                <a:schemeClr val="dk1"/>
              </a:buClr>
              <a:buSzPts val="2800"/>
              <a:buNone/>
            </a:pPr>
            <a:r>
              <a:t/>
            </a:r>
            <a:endParaRPr sz="28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370" name="Google Shape;370;p4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idx="1" type="body"/>
          </p:nvPr>
        </p:nvSpPr>
        <p:spPr>
          <a:xfrm>
            <a:off x="2489200" y="71120"/>
            <a:ext cx="9560560" cy="678688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90000"/>
              </a:lnSpc>
              <a:spcBef>
                <a:spcPts val="0"/>
              </a:spcBef>
              <a:spcAft>
                <a:spcPts val="0"/>
              </a:spcAft>
              <a:buClr>
                <a:srgbClr val="FF0000"/>
              </a:buClr>
              <a:buSzPct val="100000"/>
              <a:buNone/>
            </a:pPr>
            <a:r>
              <a:rPr b="1" lang="en-US" sz="8600">
                <a:solidFill>
                  <a:srgbClr val="FF0000"/>
                </a:solidFill>
                <a:latin typeface="Calibri"/>
                <a:ea typeface="Calibri"/>
                <a:cs typeface="Calibri"/>
                <a:sym typeface="Calibri"/>
              </a:rPr>
              <a:t>Dual-Mode Operation</a:t>
            </a:r>
            <a:endParaRPr/>
          </a:p>
          <a:p>
            <a:pPr indent="-228600" lvl="0" marL="228600" rtl="0" algn="just">
              <a:lnSpc>
                <a:spcPct val="170000"/>
              </a:lnSpc>
              <a:spcBef>
                <a:spcPts val="1000"/>
              </a:spcBef>
              <a:spcAft>
                <a:spcPts val="0"/>
              </a:spcAft>
              <a:buClr>
                <a:schemeClr val="dk1"/>
              </a:buClr>
              <a:buSzPct val="100000"/>
              <a:buChar char="•"/>
            </a:pPr>
            <a:r>
              <a:rPr lang="en-US" sz="7400">
                <a:latin typeface="Calibri"/>
                <a:ea typeface="Calibri"/>
                <a:cs typeface="Calibri"/>
                <a:sym typeface="Calibri"/>
              </a:rPr>
              <a:t>In order to ensure the proper execution of the operating system, we must be able to distinguish between the execution of operating-system code and user defined code. The approach taken by most computer systems is to provide hardware support that allows us to differentiate among various modes of execution.</a:t>
            </a:r>
            <a:endParaRPr/>
          </a:p>
          <a:p>
            <a:pPr indent="-228600" lvl="0" marL="228600" rtl="0" algn="just">
              <a:lnSpc>
                <a:spcPct val="170000"/>
              </a:lnSpc>
              <a:spcBef>
                <a:spcPts val="1000"/>
              </a:spcBef>
              <a:spcAft>
                <a:spcPts val="0"/>
              </a:spcAft>
              <a:buClr>
                <a:schemeClr val="dk1"/>
              </a:buClr>
              <a:buSzPct val="100000"/>
              <a:buChar char="•"/>
            </a:pPr>
            <a:r>
              <a:rPr lang="en-US" sz="7400">
                <a:latin typeface="Calibri"/>
                <a:ea typeface="Calibri"/>
                <a:cs typeface="Calibri"/>
                <a:sym typeface="Calibri"/>
              </a:rPr>
              <a:t>At the very least, we need two separate modes of operation: user mode and kernel mode (also called supervisor mode, system mode, or privileged mode). </a:t>
            </a:r>
            <a:endParaRPr sz="2800">
              <a:latin typeface="Times New Roman"/>
              <a:ea typeface="Times New Roman"/>
              <a:cs typeface="Times New Roman"/>
              <a:sym typeface="Times New Roman"/>
            </a:endParaRPr>
          </a:p>
          <a:p>
            <a:pPr indent="-170815" lvl="0" marL="228600" rtl="0" algn="l">
              <a:lnSpc>
                <a:spcPct val="90000"/>
              </a:lnSpc>
              <a:spcBef>
                <a:spcPts val="1000"/>
              </a:spcBef>
              <a:spcAft>
                <a:spcPts val="0"/>
              </a:spcAft>
              <a:buClr>
                <a:schemeClr val="dk1"/>
              </a:buClr>
              <a:buSzPct val="100000"/>
              <a:buNone/>
            </a:pPr>
            <a:r>
              <a:t/>
            </a:r>
            <a:endParaRPr/>
          </a:p>
        </p:txBody>
      </p:sp>
      <p:sp>
        <p:nvSpPr>
          <p:cNvPr id="376" name="Google Shape;376;p4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idx="1" type="body"/>
          </p:nvPr>
        </p:nvSpPr>
        <p:spPr>
          <a:xfrm>
            <a:off x="2489200" y="203200"/>
            <a:ext cx="9621520" cy="652272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60000"/>
              </a:lnSpc>
              <a:spcBef>
                <a:spcPts val="0"/>
              </a:spcBef>
              <a:spcAft>
                <a:spcPts val="0"/>
              </a:spcAft>
              <a:buClr>
                <a:schemeClr val="dk1"/>
              </a:buClr>
              <a:buSzPts val="2600"/>
              <a:buChar char="•"/>
            </a:pPr>
            <a:r>
              <a:rPr lang="en-US" sz="2600">
                <a:latin typeface="Calibri"/>
                <a:ea typeface="Calibri"/>
                <a:cs typeface="Calibri"/>
                <a:sym typeface="Calibri"/>
              </a:rPr>
              <a:t>A bit, called the mode bit is added to the hardware of the computer to indicate the current mode: kernel (0) or user (1). With the mode bit, we are able to distinguish between a task that is executed on behalf of the operating system and one that is executed on behalf of the user.</a:t>
            </a:r>
            <a:endParaRPr/>
          </a:p>
          <a:p>
            <a:pPr indent="-228600" lvl="0" marL="228600" rtl="0" algn="just">
              <a:lnSpc>
                <a:spcPct val="150000"/>
              </a:lnSpc>
              <a:spcBef>
                <a:spcPts val="1000"/>
              </a:spcBef>
              <a:spcAft>
                <a:spcPts val="0"/>
              </a:spcAft>
              <a:buClr>
                <a:schemeClr val="dk1"/>
              </a:buClr>
              <a:buSzPts val="2800"/>
              <a:buChar char="•"/>
            </a:pPr>
            <a:r>
              <a:rPr lang="en-US" sz="2800">
                <a:latin typeface="Calibri"/>
                <a:ea typeface="Calibri"/>
                <a:cs typeface="Calibri"/>
                <a:sym typeface="Calibri"/>
              </a:rPr>
              <a:t>When the computer system is executing on behalf of a user application, the system is in user mode. However, when a user application requests a service from the operating system (via a system call), it must transition from user to kernel mode to fulfill the request. This is shown in Figure 1.8</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82" name="Google Shape;382;p4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idx="1" type="body"/>
          </p:nvPr>
        </p:nvSpPr>
        <p:spPr>
          <a:xfrm>
            <a:off x="2529840" y="203200"/>
            <a:ext cx="9570720" cy="657352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At system boot time, the hardware starts in kernel mode. The operating system is then loaded and starts user applications in user mode. Whenever a trap or interrupt occurs, the hardware switches from user mode to kernel mode (that is, changes the state of the mode bit to 0). The dual mode of operation provides us with the means for protecting the operating system from errant users-and errant users from one another</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protection is achieved by special machine instructions called privileged instructions.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These instructions are allowed to be executed  in kernel mode.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If an attempt is made in user  mode the hardware treats it as a trap or  an interrupt to the OS and execution mode changes from user to kernel mode.</a:t>
            </a:r>
            <a:endParaRPr/>
          </a:p>
          <a:p>
            <a:pPr indent="0" lvl="0" marL="0" rtl="0" algn="l">
              <a:lnSpc>
                <a:spcPct val="90000"/>
              </a:lnSpc>
              <a:spcBef>
                <a:spcPts val="1000"/>
              </a:spcBef>
              <a:spcAft>
                <a:spcPts val="0"/>
              </a:spcAft>
              <a:buClr>
                <a:schemeClr val="dk1"/>
              </a:buClr>
              <a:buSzPts val="2800"/>
              <a:buNone/>
            </a:pPr>
            <a:r>
              <a:t/>
            </a:r>
            <a:endParaRPr/>
          </a:p>
        </p:txBody>
      </p:sp>
      <p:sp>
        <p:nvSpPr>
          <p:cNvPr id="388" name="Google Shape;388;p4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idx="1" type="body"/>
          </p:nvPr>
        </p:nvSpPr>
        <p:spPr>
          <a:xfrm>
            <a:off x="2499360" y="91440"/>
            <a:ext cx="9509760" cy="608552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pic>
        <p:nvPicPr>
          <p:cNvPr id="394" name="Google Shape;394;p47"/>
          <p:cNvPicPr preferRelativeResize="0"/>
          <p:nvPr/>
        </p:nvPicPr>
        <p:blipFill rotWithShape="1">
          <a:blip r:embed="rId3">
            <a:alphaModFix/>
          </a:blip>
          <a:srcRect b="0" l="0" r="0" t="0"/>
          <a:stretch/>
        </p:blipFill>
        <p:spPr>
          <a:xfrm>
            <a:off x="2641600" y="904240"/>
            <a:ext cx="9042400" cy="4663440"/>
          </a:xfrm>
          <a:prstGeom prst="rect">
            <a:avLst/>
          </a:prstGeom>
          <a:noFill/>
          <a:ln>
            <a:noFill/>
          </a:ln>
        </p:spPr>
      </p:pic>
      <p:sp>
        <p:nvSpPr>
          <p:cNvPr id="395" name="Google Shape;395;p4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idx="1" type="body"/>
          </p:nvPr>
        </p:nvSpPr>
        <p:spPr>
          <a:xfrm>
            <a:off x="2550160" y="132080"/>
            <a:ext cx="9418320" cy="6512560"/>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50000"/>
              </a:lnSpc>
              <a:spcBef>
                <a:spcPts val="0"/>
              </a:spcBef>
              <a:spcAft>
                <a:spcPts val="0"/>
              </a:spcAft>
              <a:buClr>
                <a:schemeClr val="dk1"/>
              </a:buClr>
              <a:buSzPct val="100000"/>
              <a:buChar char="•"/>
            </a:pPr>
            <a:r>
              <a:rPr lang="en-US" sz="2400">
                <a:latin typeface="Calibri"/>
                <a:ea typeface="Calibri"/>
                <a:cs typeface="Calibri"/>
                <a:sym typeface="Calibri"/>
              </a:rPr>
              <a:t>Initial control is within the operating system, where instructions are executed in kernel mode.</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When control is given to a user application, the mode is set to user mode. Eventually, control is switched back to the operating system via an interrupt, a trap, or a system call.</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When a system call is executed, it is treated by the hardware as a software interrupt. Control passes through the interrupt vector to a service routine in the operating system, and the mode bit is set to kernel mode. The system call service routine is a part of the operating system. </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The kernel examines the interrupting instruction to determine what system call has occurred; a parameter indicates what type of service the user program is requesting.</a:t>
            </a:r>
            <a:endParaRPr/>
          </a:p>
        </p:txBody>
      </p:sp>
      <p:sp>
        <p:nvSpPr>
          <p:cNvPr id="401" name="Google Shape;401;p48"/>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idx="1" type="body"/>
          </p:nvPr>
        </p:nvSpPr>
        <p:spPr>
          <a:xfrm>
            <a:off x="2540000" y="142240"/>
            <a:ext cx="9560560" cy="656336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0000"/>
              </a:buClr>
              <a:buSzPts val="2800"/>
              <a:buNone/>
            </a:pPr>
            <a:r>
              <a:rPr b="1" lang="en-US">
                <a:solidFill>
                  <a:srgbClr val="FF0000"/>
                </a:solidFill>
                <a:latin typeface="Calibri"/>
                <a:ea typeface="Calibri"/>
                <a:cs typeface="Calibri"/>
                <a:sym typeface="Calibri"/>
              </a:rPr>
              <a:t>Timer</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OS does not allow the  user program to get  stuck in an infinite loop or to fail to call system services.</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timer can be used to interrupt the computer after specified time period. </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time period can be fixed or variable.</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If the timer interrupts the control transfers automatically to OS.</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It is treated as either fatal error or may give the program more time.</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The instructions to modify the timer are treated as privileged instructions.</a:t>
            </a:r>
            <a:endParaRPr/>
          </a:p>
          <a:p>
            <a:pPr indent="0" lvl="0" marL="0" rtl="0" algn="just">
              <a:lnSpc>
                <a:spcPct val="150000"/>
              </a:lnSpc>
              <a:spcBef>
                <a:spcPts val="1000"/>
              </a:spcBef>
              <a:spcAft>
                <a:spcPts val="0"/>
              </a:spcAft>
              <a:buClr>
                <a:schemeClr val="dk1"/>
              </a:buClr>
              <a:buSzPts val="2800"/>
              <a:buNone/>
            </a:pPr>
            <a:r>
              <a:t/>
            </a:r>
            <a:endParaRPr sz="2800">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t/>
            </a:r>
            <a:endParaRPr>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p>
        </p:txBody>
      </p:sp>
      <p:sp>
        <p:nvSpPr>
          <p:cNvPr id="407" name="Google Shape;407;p4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idx="1" type="body"/>
          </p:nvPr>
        </p:nvSpPr>
        <p:spPr>
          <a:xfrm>
            <a:off x="2479709" y="221064"/>
            <a:ext cx="4614427" cy="6273409"/>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sz="2600">
                <a:solidFill>
                  <a:srgbClr val="FF0000"/>
                </a:solidFill>
                <a:latin typeface="Calibri"/>
                <a:ea typeface="Calibri"/>
                <a:cs typeface="Calibri"/>
                <a:sym typeface="Calibri"/>
              </a:rPr>
              <a:t>Types of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Batch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 Time-sharing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Distributed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Network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Real time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Multi programming</a:t>
            </a:r>
            <a:endParaRPr/>
          </a:p>
          <a:p>
            <a:pPr indent="0" lvl="0" marL="0" rtl="0" algn="l">
              <a:lnSpc>
                <a:spcPct val="90000"/>
              </a:lnSpc>
              <a:spcBef>
                <a:spcPts val="1000"/>
              </a:spcBef>
              <a:spcAft>
                <a:spcPts val="0"/>
              </a:spcAft>
              <a:buClr>
                <a:schemeClr val="dk1"/>
              </a:buClr>
              <a:buSzPct val="100000"/>
              <a:buNone/>
            </a:pPr>
            <a:r>
              <a:rPr lang="en-US" sz="2600">
                <a:latin typeface="Calibri"/>
                <a:ea typeface="Calibri"/>
                <a:cs typeface="Calibri"/>
                <a:sym typeface="Calibri"/>
              </a:rPr>
              <a:t>     /Tasking/processing OS</a:t>
            </a:r>
            <a:endParaRPr/>
          </a:p>
          <a:p>
            <a:pPr indent="0" lvl="0" marL="0" rtl="0" algn="l">
              <a:lnSpc>
                <a:spcPct val="90000"/>
              </a:lnSpc>
              <a:spcBef>
                <a:spcPts val="1000"/>
              </a:spcBef>
              <a:spcAft>
                <a:spcPts val="0"/>
              </a:spcAft>
              <a:buClr>
                <a:srgbClr val="FF0000"/>
              </a:buClr>
              <a:buSzPct val="100000"/>
              <a:buNone/>
            </a:pPr>
            <a:r>
              <a:rPr b="1" lang="en-US" sz="2600">
                <a:solidFill>
                  <a:srgbClr val="FF0000"/>
                </a:solidFill>
                <a:latin typeface="Calibri"/>
                <a:ea typeface="Calibri"/>
                <a:cs typeface="Calibri"/>
                <a:sym typeface="Calibri"/>
              </a:rPr>
              <a:t>Goals of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Convenient</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Efficiency</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Both</a:t>
            </a:r>
            <a:endParaRPr/>
          </a:p>
          <a:p>
            <a:pPr indent="0" lvl="0" marL="0" rtl="0" algn="l">
              <a:lnSpc>
                <a:spcPct val="90000"/>
              </a:lnSpc>
              <a:spcBef>
                <a:spcPts val="1000"/>
              </a:spcBef>
              <a:spcAft>
                <a:spcPts val="0"/>
              </a:spcAft>
              <a:buClr>
                <a:srgbClr val="FF0000"/>
              </a:buClr>
              <a:buSzPct val="100000"/>
              <a:buNone/>
            </a:pPr>
            <a:r>
              <a:rPr b="1" lang="en-US" sz="2600">
                <a:solidFill>
                  <a:srgbClr val="FF0000"/>
                </a:solidFill>
                <a:latin typeface="Calibri"/>
                <a:ea typeface="Calibri"/>
                <a:cs typeface="Calibri"/>
                <a:sym typeface="Calibri"/>
              </a:rPr>
              <a:t>Functions of OS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It is an interface between user and hardware</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Allocation of resources</a:t>
            </a:r>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Management of memory, security etc</a:t>
            </a:r>
            <a:endParaRPr/>
          </a:p>
          <a:p>
            <a:pPr indent="-77470" lvl="0" marL="22860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idx="1" type="body"/>
          </p:nvPr>
        </p:nvSpPr>
        <p:spPr>
          <a:xfrm>
            <a:off x="2580640" y="142240"/>
            <a:ext cx="9519920" cy="658368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In this way timer can be used to prevent the user program from running too long.</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 simple technique is to initialize a counter with the amount of time that program is allowed to run.</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Every second the timer is interrupted and the counter is decremented by 1.</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As long as counter is positive the control is returned to user program.</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When the counter becomes negative, the OS terminates the program for exceeding the assigned time limit.</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13" name="Google Shape;413;p5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idx="1" type="body"/>
          </p:nvPr>
        </p:nvSpPr>
        <p:spPr>
          <a:xfrm>
            <a:off x="2479040" y="121920"/>
            <a:ext cx="9641840" cy="656336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60000"/>
              </a:lnSpc>
              <a:spcBef>
                <a:spcPts val="0"/>
              </a:spcBef>
              <a:spcAft>
                <a:spcPts val="0"/>
              </a:spcAft>
              <a:buClr>
                <a:srgbClr val="FF0000"/>
              </a:buClr>
              <a:buSzPts val="3000"/>
              <a:buNone/>
            </a:pPr>
            <a:r>
              <a:rPr b="1" lang="en-US" sz="3000">
                <a:solidFill>
                  <a:srgbClr val="FF0000"/>
                </a:solidFill>
                <a:latin typeface="Calibri"/>
                <a:ea typeface="Calibri"/>
                <a:cs typeface="Calibri"/>
                <a:sym typeface="Calibri"/>
              </a:rPr>
              <a:t>Process Management</a:t>
            </a:r>
            <a:endParaRPr sz="3000">
              <a:solidFill>
                <a:srgbClr val="FF0000"/>
              </a:solidFill>
              <a:latin typeface="Calibri"/>
              <a:ea typeface="Calibri"/>
              <a:cs typeface="Calibri"/>
              <a:sym typeface="Calibri"/>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A program does nothing unless its instructions are executed by a CPU. A program in execution is called a process.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A time-shared user program such as a compiler is a process.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A word-processing program being run by an individual user on a PC is a process.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A system task, such as sending output to a printer, can also be a process (or at least part of one). </a:t>
            </a:r>
            <a:endParaRPr/>
          </a:p>
          <a:p>
            <a:pPr indent="-228600" lvl="0" marL="228600" rtl="0" algn="just">
              <a:lnSpc>
                <a:spcPct val="160000"/>
              </a:lnSpc>
              <a:spcBef>
                <a:spcPts val="1000"/>
              </a:spcBef>
              <a:spcAft>
                <a:spcPts val="0"/>
              </a:spcAft>
              <a:buClr>
                <a:schemeClr val="dk1"/>
              </a:buClr>
              <a:buSzPts val="2400"/>
              <a:buChar char="•"/>
            </a:pPr>
            <a:r>
              <a:rPr lang="en-US" sz="2400">
                <a:latin typeface="Calibri"/>
                <a:ea typeface="Calibri"/>
                <a:cs typeface="Calibri"/>
                <a:sym typeface="Calibri"/>
              </a:rPr>
              <a:t>For now, you can consider a process to be a job or a time-shared program, but later you will learn that the concept is more general. </a:t>
            </a:r>
            <a:endParaRPr/>
          </a:p>
          <a:p>
            <a:pPr indent="-63500" lvl="0" marL="228600" rtl="0" algn="just">
              <a:lnSpc>
                <a:spcPct val="160000"/>
              </a:lnSpc>
              <a:spcBef>
                <a:spcPts val="1000"/>
              </a:spcBef>
              <a:spcAft>
                <a:spcPts val="0"/>
              </a:spcAft>
              <a:buClr>
                <a:schemeClr val="dk1"/>
              </a:buClr>
              <a:buSzPts val="2600"/>
              <a:buNone/>
            </a:pPr>
            <a:r>
              <a:t/>
            </a:r>
            <a:endParaRPr sz="26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419" name="Google Shape;419;p5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idx="1" type="body"/>
          </p:nvPr>
        </p:nvSpPr>
        <p:spPr>
          <a:xfrm>
            <a:off x="2560320" y="0"/>
            <a:ext cx="9530080" cy="672592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50000"/>
              </a:lnSpc>
              <a:spcBef>
                <a:spcPts val="0"/>
              </a:spcBef>
              <a:spcAft>
                <a:spcPts val="0"/>
              </a:spcAft>
              <a:buClr>
                <a:schemeClr val="dk1"/>
              </a:buClr>
              <a:buSzPct val="100000"/>
              <a:buChar char="•"/>
            </a:pPr>
            <a:r>
              <a:rPr lang="en-US" sz="2400">
                <a:latin typeface="Calibri"/>
                <a:ea typeface="Calibri"/>
                <a:cs typeface="Calibri"/>
                <a:sym typeface="Calibri"/>
              </a:rPr>
              <a:t>A process needs certain resources-including CPU time, memory, files, and I/O devices-to accomplish its task. These resources are either given to the process when it is created or allocated to it while it is running. </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The operating system is responsible for the following activities in connection with process management:</a:t>
            </a:r>
            <a:endParaRPr/>
          </a:p>
          <a:p>
            <a:pPr indent="0" lvl="0" marL="0" rtl="0" algn="just">
              <a:lnSpc>
                <a:spcPct val="150000"/>
              </a:lnSpc>
              <a:spcBef>
                <a:spcPts val="1000"/>
              </a:spcBef>
              <a:spcAft>
                <a:spcPts val="0"/>
              </a:spcAft>
              <a:buClr>
                <a:schemeClr val="dk1"/>
              </a:buClr>
              <a:buSzPct val="100000"/>
              <a:buNone/>
            </a:pPr>
            <a:r>
              <a:t/>
            </a:r>
            <a:endParaRPr sz="24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Creating and deleting both user and system processes.</a:t>
            </a:r>
            <a:endParaRPr/>
          </a:p>
          <a:p>
            <a:pPr indent="-75882" lvl="0" marL="228600" rtl="0" algn="l">
              <a:lnSpc>
                <a:spcPct val="90000"/>
              </a:lnSpc>
              <a:spcBef>
                <a:spcPts val="1000"/>
              </a:spcBef>
              <a:spcAft>
                <a:spcPts val="0"/>
              </a:spcAft>
              <a:buClr>
                <a:schemeClr val="dk1"/>
              </a:buClr>
              <a:buSzPct val="100000"/>
              <a:buNone/>
            </a:pPr>
            <a:r>
              <a:t/>
            </a:r>
            <a:endParaRPr sz="26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Suspending and resuming processes.</a:t>
            </a:r>
            <a:endParaRPr/>
          </a:p>
          <a:p>
            <a:pPr indent="-75882" lvl="0" marL="228600" rtl="0" algn="l">
              <a:lnSpc>
                <a:spcPct val="90000"/>
              </a:lnSpc>
              <a:spcBef>
                <a:spcPts val="1000"/>
              </a:spcBef>
              <a:spcAft>
                <a:spcPts val="0"/>
              </a:spcAft>
              <a:buClr>
                <a:schemeClr val="dk1"/>
              </a:buClr>
              <a:buSzPct val="100000"/>
              <a:buNone/>
            </a:pPr>
            <a:r>
              <a:t/>
            </a:r>
            <a:endParaRPr sz="26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Providing mechanisms for process synchronization</a:t>
            </a:r>
            <a:endParaRPr/>
          </a:p>
          <a:p>
            <a:pPr indent="-75882" lvl="0" marL="228600" rtl="0" algn="l">
              <a:lnSpc>
                <a:spcPct val="90000"/>
              </a:lnSpc>
              <a:spcBef>
                <a:spcPts val="1000"/>
              </a:spcBef>
              <a:spcAft>
                <a:spcPts val="0"/>
              </a:spcAft>
              <a:buClr>
                <a:schemeClr val="dk1"/>
              </a:buClr>
              <a:buSzPct val="100000"/>
              <a:buNone/>
            </a:pPr>
            <a:r>
              <a:t/>
            </a:r>
            <a:endParaRPr sz="26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Providing mechanisms for process communication.</a:t>
            </a:r>
            <a:endParaRPr/>
          </a:p>
          <a:p>
            <a:pPr indent="-75882" lvl="0" marL="228600" rtl="0" algn="l">
              <a:lnSpc>
                <a:spcPct val="90000"/>
              </a:lnSpc>
              <a:spcBef>
                <a:spcPts val="1000"/>
              </a:spcBef>
              <a:spcAft>
                <a:spcPts val="0"/>
              </a:spcAft>
              <a:buClr>
                <a:schemeClr val="dk1"/>
              </a:buClr>
              <a:buSzPct val="100000"/>
              <a:buNone/>
            </a:pPr>
            <a:r>
              <a:t/>
            </a:r>
            <a:endParaRPr sz="26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US" sz="2600">
                <a:latin typeface="Calibri"/>
                <a:ea typeface="Calibri"/>
                <a:cs typeface="Calibri"/>
                <a:sym typeface="Calibri"/>
              </a:rPr>
              <a:t>Providing mechanisms for deadlock handling.</a:t>
            </a:r>
            <a:endParaRPr/>
          </a:p>
          <a:p>
            <a:pPr indent="0" lvl="0" marL="0" rtl="0" algn="just">
              <a:lnSpc>
                <a:spcPct val="150000"/>
              </a:lnSpc>
              <a:spcBef>
                <a:spcPts val="1000"/>
              </a:spcBef>
              <a:spcAft>
                <a:spcPts val="0"/>
              </a:spcAft>
              <a:buClr>
                <a:schemeClr val="dk1"/>
              </a:buClr>
              <a:buSzPct val="100000"/>
              <a:buNone/>
            </a:pPr>
            <a:r>
              <a:t/>
            </a:r>
            <a:endParaRPr/>
          </a:p>
        </p:txBody>
      </p:sp>
      <p:sp>
        <p:nvSpPr>
          <p:cNvPr id="425" name="Google Shape;425;p52"/>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1" type="body"/>
          </p:nvPr>
        </p:nvSpPr>
        <p:spPr>
          <a:xfrm>
            <a:off x="2540000" y="162560"/>
            <a:ext cx="9530080" cy="669544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FF0000"/>
              </a:buClr>
              <a:buSzPct val="100000"/>
              <a:buNone/>
            </a:pPr>
            <a:r>
              <a:rPr b="1" lang="en-US" sz="3000">
                <a:solidFill>
                  <a:srgbClr val="FF0000"/>
                </a:solidFill>
                <a:latin typeface="Calibri"/>
                <a:ea typeface="Calibri"/>
                <a:cs typeface="Calibri"/>
                <a:sym typeface="Calibri"/>
              </a:rPr>
              <a:t>Memory Management</a:t>
            </a:r>
            <a:endParaRPr sz="30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Main memory is central to the operation of a modern computer system. Main memory is a large array of words or bytes, ranging in size from hundreds of thousands to billions.</a:t>
            </a:r>
            <a:endParaRPr/>
          </a:p>
          <a:p>
            <a:pPr indent="-87629" lvl="0" marL="228600" rtl="0" algn="just">
              <a:lnSpc>
                <a:spcPct val="150000"/>
              </a:lnSpc>
              <a:spcBef>
                <a:spcPts val="1000"/>
              </a:spcBef>
              <a:spcAft>
                <a:spcPts val="0"/>
              </a:spcAft>
              <a:buClr>
                <a:schemeClr val="dk1"/>
              </a:buClr>
              <a:buSzPct val="1000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Each word or byte has its own address. Main memory is a repository of quickly accessible data shared by the CPU and I/O devices.</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 The central processor reads instructions from main memory during the instruction-fetch cycle and both reads and writes data from main memory during the data-fetch cycle.</a:t>
            </a:r>
            <a:endParaRPr/>
          </a:p>
          <a:p>
            <a:pPr indent="-87629" lvl="0" marL="228600" rtl="0" algn="just">
              <a:lnSpc>
                <a:spcPct val="150000"/>
              </a:lnSpc>
              <a:spcBef>
                <a:spcPts val="1000"/>
              </a:spcBef>
              <a:spcAft>
                <a:spcPts val="0"/>
              </a:spcAft>
              <a:buClr>
                <a:schemeClr val="dk1"/>
              </a:buClr>
              <a:buSzPct val="1000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For a program to be executed, it must be mapped to absolute addresses and loaded into memory</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431" name="Google Shape;431;p5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idx="1" type="body"/>
          </p:nvPr>
        </p:nvSpPr>
        <p:spPr>
          <a:xfrm>
            <a:off x="2489200" y="182880"/>
            <a:ext cx="9570720" cy="66040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The operating system is responsible for the following activities in connection with memory management:</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Keeping track of which parts of memory are currently being used and by whom.</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Deciding which processes (or parts thereof) and data to move into and out of memory.</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Allocating and deallocating memory space as needed.</a:t>
            </a:r>
            <a:endParaRPr/>
          </a:p>
          <a:p>
            <a:pPr indent="0" lvl="0" marL="0" rtl="0" algn="l">
              <a:lnSpc>
                <a:spcPct val="90000"/>
              </a:lnSpc>
              <a:spcBef>
                <a:spcPts val="1000"/>
              </a:spcBef>
              <a:spcAft>
                <a:spcPts val="0"/>
              </a:spcAft>
              <a:buClr>
                <a:schemeClr val="dk1"/>
              </a:buClr>
              <a:buSzPts val="2800"/>
              <a:buNone/>
            </a:pPr>
            <a:r>
              <a:t/>
            </a:r>
            <a:endParaRPr/>
          </a:p>
        </p:txBody>
      </p:sp>
      <p:sp>
        <p:nvSpPr>
          <p:cNvPr id="437" name="Google Shape;437;p5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Memory Management in Operating System - GeeksforGeeks" id="442" name="Google Shape;442;p55"/>
          <p:cNvPicPr preferRelativeResize="0"/>
          <p:nvPr>
            <p:ph idx="1" type="body"/>
          </p:nvPr>
        </p:nvPicPr>
        <p:blipFill rotWithShape="1">
          <a:blip r:embed="rId3">
            <a:alphaModFix/>
          </a:blip>
          <a:srcRect b="0" l="0" r="0" t="0"/>
          <a:stretch/>
        </p:blipFill>
        <p:spPr>
          <a:xfrm>
            <a:off x="2645229" y="783772"/>
            <a:ext cx="7086599" cy="4089060"/>
          </a:xfrm>
          <a:prstGeom prst="rect">
            <a:avLst/>
          </a:prstGeom>
          <a:noFill/>
          <a:ln>
            <a:noFill/>
          </a:ln>
        </p:spPr>
      </p:pic>
      <p:sp>
        <p:nvSpPr>
          <p:cNvPr id="443" name="Google Shape;443;p5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ph idx="1" type="body"/>
          </p:nvPr>
        </p:nvSpPr>
        <p:spPr>
          <a:xfrm>
            <a:off x="2621280" y="193040"/>
            <a:ext cx="9357360" cy="638193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FF0000"/>
              </a:buClr>
              <a:buSzPct val="100000"/>
              <a:buNone/>
            </a:pPr>
            <a:r>
              <a:rPr b="1" lang="en-US" sz="2900">
                <a:solidFill>
                  <a:srgbClr val="FF0000"/>
                </a:solidFill>
                <a:latin typeface="Calibri"/>
                <a:ea typeface="Calibri"/>
                <a:cs typeface="Calibri"/>
                <a:sym typeface="Calibri"/>
              </a:rPr>
              <a:t>Storage Management</a:t>
            </a:r>
            <a:endParaRPr sz="29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To make the computer system convenient for users, the operating system provides a uniform, logical view of information storage.</a:t>
            </a:r>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 The operating system abstracts from the physical properties of its storage devices to define a logical storage unit, the file. The operating system maps files onto physical media and accesses these files via the storage devices.</a:t>
            </a:r>
            <a:endParaRPr/>
          </a:p>
          <a:p>
            <a:pPr indent="0" lvl="0" marL="0" rtl="0" algn="just">
              <a:lnSpc>
                <a:spcPct val="150000"/>
              </a:lnSpc>
              <a:spcBef>
                <a:spcPts val="1000"/>
              </a:spcBef>
              <a:spcAft>
                <a:spcPts val="0"/>
              </a:spcAft>
              <a:buClr>
                <a:schemeClr val="dk1"/>
              </a:buClr>
              <a:buSzPct val="100000"/>
              <a:buNone/>
            </a:pPr>
            <a:r>
              <a:rPr b="1" lang="en-US" sz="2600">
                <a:latin typeface="Calibri"/>
                <a:ea typeface="Calibri"/>
                <a:cs typeface="Calibri"/>
                <a:sym typeface="Calibri"/>
              </a:rPr>
              <a:t>File-System Management</a:t>
            </a:r>
            <a:endParaRPr sz="2600">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File management is one of the most visible components of an operating system. Computers can store information on several different types of physical media. Magnetic disk, optical disk, and magnetic tape are the most common.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449" name="Google Shape;449;p5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idx="1" type="body"/>
          </p:nvPr>
        </p:nvSpPr>
        <p:spPr>
          <a:xfrm>
            <a:off x="2547257" y="239486"/>
            <a:ext cx="9546772" cy="661851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50000"/>
              </a:lnSpc>
              <a:spcBef>
                <a:spcPts val="0"/>
              </a:spcBef>
              <a:spcAft>
                <a:spcPts val="0"/>
              </a:spcAft>
              <a:buClr>
                <a:schemeClr val="dk1"/>
              </a:buClr>
              <a:buSzPct val="100000"/>
              <a:buNone/>
            </a:pPr>
            <a:r>
              <a:rPr lang="en-US" sz="2400">
                <a:latin typeface="Calibri"/>
                <a:ea typeface="Calibri"/>
                <a:cs typeface="Calibri"/>
                <a:sym typeface="Calibri"/>
              </a:rPr>
              <a:t>File management is one of the basic and important feature of OS.</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OS is used to manage files of computer system.</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All the files different extensions are managed by OS.</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File is a collection of related information defined by its creator.</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Commonly, files represent programs and data</a:t>
            </a:r>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The operating system is responsible for the following activities in connection with file management:</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Creating and deleting files.</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Creating and deleting directories to organize files.</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Supporting primitives for manipulating files and directories.</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Mapping files onto secondary storage.</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Backing up files on stable (nonvolatile) storage media.</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455" name="Google Shape;455;p5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idx="1" type="body"/>
          </p:nvPr>
        </p:nvSpPr>
        <p:spPr>
          <a:xfrm>
            <a:off x="2540000" y="172720"/>
            <a:ext cx="9469120" cy="653288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C00000"/>
              </a:buClr>
              <a:buSzPts val="2800"/>
              <a:buNone/>
            </a:pPr>
            <a:r>
              <a:rPr b="1" lang="en-US">
                <a:solidFill>
                  <a:srgbClr val="C00000"/>
                </a:solidFill>
                <a:latin typeface="Calibri"/>
                <a:ea typeface="Calibri"/>
                <a:cs typeface="Calibri"/>
                <a:sym typeface="Calibri"/>
              </a:rPr>
              <a:t>Mass-Storage Management</a:t>
            </a:r>
            <a:endParaRPr>
              <a:solidFill>
                <a:srgbClr val="C0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As we have already seen, because main memory is too small to accommodate all data and programs, and because the data that it holds are lost when power is lost, the computer system must provide secondary storage to back up main memory. Most modern computer systems use disks to store  both programs and data.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Most programs-including compilers, assemblers, word processors, editors, and formatters-are stored on a disk until loaded into memory and then use the disk as both the source and destination of their processing. </a:t>
            </a:r>
            <a:endParaRPr/>
          </a:p>
          <a:p>
            <a:pPr indent="-50800" lvl="0" marL="22860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461" name="Google Shape;461;p5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idx="1" type="body"/>
          </p:nvPr>
        </p:nvSpPr>
        <p:spPr>
          <a:xfrm>
            <a:off x="2558143" y="119743"/>
            <a:ext cx="9525000" cy="6640286"/>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Hence, the proper management of disk storage is of central importance to a computer system. The operating system is responsible for the following activities in connection with disk management:</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Free-space management.</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Storage allocation.</a:t>
            </a:r>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Disk scheduling.</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467" name="Google Shape;467;p59"/>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idx="1" type="body"/>
          </p:nvPr>
        </p:nvSpPr>
        <p:spPr>
          <a:xfrm>
            <a:off x="2418080" y="701040"/>
            <a:ext cx="8935720" cy="5475923"/>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000"/>
              <a:buNone/>
            </a:pPr>
            <a:r>
              <a:rPr lang="en-US" sz="2000">
                <a:latin typeface="Calibri"/>
                <a:ea typeface="Calibri"/>
                <a:cs typeface="Calibri"/>
                <a:sym typeface="Calibri"/>
              </a:rPr>
              <a:t>A computer system can be divided roughly into four components: the hardware, the operating system, the application programs, and the users (as shown in figure)</a:t>
            </a:r>
            <a:endParaRPr/>
          </a:p>
          <a:p>
            <a:pPr indent="0" lvl="0" marL="0" rtl="0" algn="just">
              <a:lnSpc>
                <a:spcPct val="150000"/>
              </a:lnSpc>
              <a:spcBef>
                <a:spcPts val="1000"/>
              </a:spcBef>
              <a:spcAft>
                <a:spcPts val="0"/>
              </a:spcAft>
              <a:buClr>
                <a:schemeClr val="dk1"/>
              </a:buClr>
              <a:buSzPts val="2000"/>
              <a:buNone/>
            </a:pPr>
            <a:r>
              <a:rPr b="1" lang="en-US" sz="2000">
                <a:latin typeface="Calibri"/>
                <a:ea typeface="Calibri"/>
                <a:cs typeface="Calibri"/>
                <a:sym typeface="Calibri"/>
              </a:rPr>
              <a:t> </a:t>
            </a:r>
            <a:r>
              <a:rPr b="1" lang="en-US" sz="2000">
                <a:solidFill>
                  <a:srgbClr val="FF0000"/>
                </a:solidFill>
                <a:latin typeface="Calibri"/>
                <a:ea typeface="Calibri"/>
                <a:cs typeface="Calibri"/>
                <a:sym typeface="Calibri"/>
              </a:rPr>
              <a:t>Abstract view of the components of a computer system.</a:t>
            </a:r>
            <a:endParaRPr sz="2000">
              <a:solidFill>
                <a:srgbClr val="FF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157" name="Google Shape;157;p6"/>
          <p:cNvSpPr txBox="1"/>
          <p:nvPr>
            <p:ph type="title"/>
          </p:nvPr>
        </p:nvSpPr>
        <p:spPr>
          <a:xfrm>
            <a:off x="2563387" y="152084"/>
            <a:ext cx="8645106" cy="5489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4582"/>
              </a:buClr>
              <a:buSzPts val="2400"/>
              <a:buFont typeface="Calibri"/>
              <a:buNone/>
            </a:pPr>
            <a:r>
              <a:rPr b="1" lang="en-US" sz="2400">
                <a:solidFill>
                  <a:srgbClr val="2F4582"/>
                </a:solidFill>
                <a:latin typeface="Calibri"/>
                <a:ea typeface="Calibri"/>
                <a:cs typeface="Calibri"/>
                <a:sym typeface="Calibri"/>
              </a:rPr>
              <a:t>What Operating Systems Do?</a:t>
            </a:r>
            <a:endParaRPr/>
          </a:p>
        </p:txBody>
      </p:sp>
      <p:pic>
        <p:nvPicPr>
          <p:cNvPr id="158" name="Google Shape;158;p6"/>
          <p:cNvPicPr preferRelativeResize="0"/>
          <p:nvPr/>
        </p:nvPicPr>
        <p:blipFill rotWithShape="1">
          <a:blip r:embed="rId3">
            <a:alphaModFix/>
          </a:blip>
          <a:srcRect b="0" l="0" r="0" t="0"/>
          <a:stretch/>
        </p:blipFill>
        <p:spPr>
          <a:xfrm>
            <a:off x="2784894" y="2522744"/>
            <a:ext cx="8568906" cy="373581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idx="1" type="body"/>
          </p:nvPr>
        </p:nvSpPr>
        <p:spPr>
          <a:xfrm>
            <a:off x="2558143" y="119743"/>
            <a:ext cx="8860971" cy="5769428"/>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Disk scheduling.</a:t>
            </a:r>
            <a:endParaRPr/>
          </a:p>
          <a:p>
            <a:pPr indent="-228600" lvl="0" marL="228600" rtl="0" algn="just">
              <a:lnSpc>
                <a:spcPct val="150000"/>
              </a:lnSpc>
              <a:spcBef>
                <a:spcPts val="1000"/>
              </a:spcBef>
              <a:spcAft>
                <a:spcPts val="0"/>
              </a:spcAft>
              <a:buClr>
                <a:srgbClr val="333333"/>
              </a:buClr>
              <a:buSzPts val="2400"/>
              <a:buChar char="•"/>
            </a:pPr>
            <a:r>
              <a:rPr b="0" i="0" lang="en-US" sz="2400">
                <a:solidFill>
                  <a:srgbClr val="333333"/>
                </a:solidFill>
                <a:latin typeface="Calibri"/>
                <a:ea typeface="Calibri"/>
                <a:cs typeface="Calibri"/>
                <a:sym typeface="Calibri"/>
              </a:rPr>
              <a:t>As we know, a process needs two type of time, CPU time and IO time. For I/O, it requests the Operating system to access the disk.</a:t>
            </a:r>
            <a:endParaRPr/>
          </a:p>
          <a:p>
            <a:pPr indent="-228600" lvl="0" marL="228600" rtl="0" algn="just">
              <a:lnSpc>
                <a:spcPct val="150000"/>
              </a:lnSpc>
              <a:spcBef>
                <a:spcPts val="1000"/>
              </a:spcBef>
              <a:spcAft>
                <a:spcPts val="0"/>
              </a:spcAft>
              <a:buClr>
                <a:srgbClr val="333333"/>
              </a:buClr>
              <a:buSzPts val="2400"/>
              <a:buChar char="•"/>
            </a:pPr>
            <a:r>
              <a:rPr b="0" i="0" lang="en-US" sz="2400">
                <a:solidFill>
                  <a:srgbClr val="333333"/>
                </a:solidFill>
                <a:latin typeface="Calibri"/>
                <a:ea typeface="Calibri"/>
                <a:cs typeface="Calibri"/>
                <a:sym typeface="Calibri"/>
              </a:rPr>
              <a:t>However, the operating system must be fare enough to satisfy each request and at the same time, operating system must maintain the efficiency and speed of process execution.</a:t>
            </a:r>
            <a:endParaRPr/>
          </a:p>
          <a:p>
            <a:pPr indent="-228600" lvl="0" marL="228600" rtl="0" algn="just">
              <a:lnSpc>
                <a:spcPct val="150000"/>
              </a:lnSpc>
              <a:spcBef>
                <a:spcPts val="1000"/>
              </a:spcBef>
              <a:spcAft>
                <a:spcPts val="0"/>
              </a:spcAft>
              <a:buClr>
                <a:srgbClr val="FF0000"/>
              </a:buClr>
              <a:buSzPts val="2400"/>
              <a:buChar char="•"/>
            </a:pPr>
            <a:r>
              <a:rPr b="1" i="0" lang="en-US" sz="2400">
                <a:solidFill>
                  <a:srgbClr val="FF0000"/>
                </a:solidFill>
                <a:latin typeface="Calibri"/>
                <a:ea typeface="Calibri"/>
                <a:cs typeface="Calibri"/>
                <a:sym typeface="Calibri"/>
              </a:rPr>
              <a:t>The technique that operating system uses to determine the request which is to be satisfied next is called disk scheduling</a:t>
            </a:r>
            <a:r>
              <a:rPr b="1" i="0" lang="en-US" sz="1600">
                <a:solidFill>
                  <a:srgbClr val="FF0000"/>
                </a:solidFill>
                <a:latin typeface="Inter"/>
                <a:ea typeface="Inter"/>
                <a:cs typeface="Inter"/>
                <a:sym typeface="Inter"/>
              </a:rPr>
              <a:t>.</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473" name="Google Shape;473;p6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idx="1" type="body"/>
          </p:nvPr>
        </p:nvSpPr>
        <p:spPr>
          <a:xfrm>
            <a:off x="2503714" y="132080"/>
            <a:ext cx="8850086" cy="6044883"/>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50000"/>
              </a:lnSpc>
              <a:spcBef>
                <a:spcPts val="0"/>
              </a:spcBef>
              <a:spcAft>
                <a:spcPts val="0"/>
              </a:spcAft>
              <a:buClr>
                <a:srgbClr val="C00000"/>
              </a:buClr>
              <a:buSzPts val="2800"/>
              <a:buNone/>
            </a:pPr>
            <a:r>
              <a:rPr b="1" lang="en-US">
                <a:solidFill>
                  <a:srgbClr val="C00000"/>
                </a:solidFill>
                <a:latin typeface="Calibri"/>
                <a:ea typeface="Calibri"/>
                <a:cs typeface="Calibri"/>
                <a:sym typeface="Calibri"/>
              </a:rPr>
              <a:t>Caching</a:t>
            </a:r>
            <a:endParaRPr>
              <a:solidFill>
                <a:srgbClr val="C0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Caching is an important principle of computer systems. Information is normally kept in some storage system (such as main memory). As it is used, it is copied into a faster storage system the cache-on a temporary basis. When we need a particular piece of information, </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we first check whether it is in the cache. If it is, we use the information directly from the cache; if it is not, we use the information from the source, putting a copy in the cache under the assumption that we will need it again soon.</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479" name="Google Shape;479;p6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idx="1" type="body"/>
          </p:nvPr>
        </p:nvSpPr>
        <p:spPr>
          <a:xfrm>
            <a:off x="2492829" y="152400"/>
            <a:ext cx="9525000" cy="65532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Because caches have limited size, cache management is an important design problem.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Main memory can be viewed as a fast cache for secondary storage, since data in secondary storage must be copied into main memory for use, and data must be in main memory before being moved to secondary storage for safekeeping</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This operation is followed by copying A to the cache and to an internal register. Thus, the copy of A appears in several places: on the magnetic disk, in main memory, in the cache, and in an internal register as shown in the figure.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485" name="Google Shape;485;p62"/>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3"/>
          <p:cNvSpPr txBox="1"/>
          <p:nvPr>
            <p:ph idx="1" type="body"/>
          </p:nvPr>
        </p:nvSpPr>
        <p:spPr>
          <a:xfrm>
            <a:off x="2550160" y="149224"/>
            <a:ext cx="9509760" cy="6708775"/>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Once the increment takes place in the internal register, the value of A differs in the various storage systems. The value of A becomes the same only after the new value of A is written from the internal register back to the magnetic disk.</a:t>
            </a:r>
            <a:endParaRPr/>
          </a:p>
          <a:p>
            <a:pPr indent="0" lvl="0" marL="0" rtl="0" algn="just">
              <a:lnSpc>
                <a:spcPct val="15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Migration of integer A from disk to register.</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pic>
        <p:nvPicPr>
          <p:cNvPr descr="C:\Users\as668\Desktop\1_12.jpg" id="491" name="Google Shape;491;p63"/>
          <p:cNvPicPr preferRelativeResize="0"/>
          <p:nvPr/>
        </p:nvPicPr>
        <p:blipFill rotWithShape="1">
          <a:blip r:embed="rId3">
            <a:alphaModFix/>
          </a:blip>
          <a:srcRect b="0" l="0" r="0" t="0"/>
          <a:stretch/>
        </p:blipFill>
        <p:spPr>
          <a:xfrm>
            <a:off x="2861672" y="3503611"/>
            <a:ext cx="8394155" cy="2120400"/>
          </a:xfrm>
          <a:prstGeom prst="rect">
            <a:avLst/>
          </a:prstGeom>
          <a:noFill/>
          <a:ln>
            <a:noFill/>
          </a:ln>
        </p:spPr>
      </p:pic>
      <p:sp>
        <p:nvSpPr>
          <p:cNvPr id="492" name="Google Shape;492;p6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idx="1" type="body"/>
          </p:nvPr>
        </p:nvSpPr>
        <p:spPr>
          <a:xfrm>
            <a:off x="2509520" y="132080"/>
            <a:ext cx="9499600" cy="639064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0000"/>
              </a:buClr>
              <a:buSzPts val="2600"/>
              <a:buNone/>
            </a:pPr>
            <a:r>
              <a:rPr b="1" lang="en-US" sz="2600">
                <a:solidFill>
                  <a:srgbClr val="FF0000"/>
                </a:solidFill>
                <a:latin typeface="Calibri"/>
                <a:ea typeface="Calibri"/>
                <a:cs typeface="Calibri"/>
                <a:sym typeface="Calibri"/>
              </a:rPr>
              <a:t>I/O Systems</a:t>
            </a:r>
            <a:endParaRPr sz="26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One of the purposes of an operating system is to hide the peculiarities of specific hardware devices from the user. </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I/O subsystem consists of several components: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memory-management component that includes buffering, caching, and spooling.</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general device-driver interface.</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Drivers for specific hardware devices.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98" name="Google Shape;498;p64"/>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ph idx="1" type="body"/>
          </p:nvPr>
        </p:nvSpPr>
        <p:spPr>
          <a:xfrm>
            <a:off x="2536371" y="130628"/>
            <a:ext cx="9481458" cy="658585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0000"/>
              </a:buClr>
              <a:buSzPts val="2800"/>
              <a:buNone/>
            </a:pPr>
            <a:r>
              <a:rPr b="1" lang="en-US" sz="2800">
                <a:solidFill>
                  <a:srgbClr val="FF0000"/>
                </a:solidFill>
                <a:latin typeface="Calibri"/>
                <a:ea typeface="Calibri"/>
                <a:cs typeface="Calibri"/>
                <a:sym typeface="Calibri"/>
              </a:rPr>
              <a:t>Protection and Security</a:t>
            </a:r>
            <a:endParaRPr sz="28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If a computer system has multiple users and allows the concurrent execution of multiple processes, then access to data must be regulated. For that purpose, mechanisms ensure that files, memory segments, CPU, and other resources can be operated on by only those  processes that have gained proper authorization from the operating system.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Protection and security requires the system to be able to distinguish among all its users.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OS maintains a list of user names and ID’s.</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504" name="Google Shape;504;p65"/>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
        <p:nvSpPr>
          <p:cNvPr id="505" name="Google Shape;505;p6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txBox="1"/>
          <p:nvPr>
            <p:ph idx="1" type="body"/>
          </p:nvPr>
        </p:nvSpPr>
        <p:spPr>
          <a:xfrm>
            <a:off x="2540000" y="111760"/>
            <a:ext cx="9428480" cy="674624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Distributed Systems</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 distributed system is a collection of physically separate, possibly heterogeneous computer systems that are networked to provide the users with access to the various resources that the system maintains.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Access to a shared resource increases computation speed, functionality, data availability, and reliability.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Some operating systems generalize network access as a form of file access, with the details of networking contained in the network interface's device driver.</a:t>
            </a:r>
            <a:endParaRPr/>
          </a:p>
        </p:txBody>
      </p:sp>
      <p:sp>
        <p:nvSpPr>
          <p:cNvPr id="511" name="Google Shape;511;p6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idx="1" type="body"/>
          </p:nvPr>
        </p:nvSpPr>
        <p:spPr>
          <a:xfrm>
            <a:off x="2503714" y="97970"/>
            <a:ext cx="9612086" cy="6672943"/>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The continuing advent of new technologies brings about new forms of networks. For example, a metropolitan-area network (MAN) could link buildings within a city.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BlueTooth and 802.11 devices use wireless technology to communicate over a distance of several feet, in essence creating a small-area network such as might be found in a home.</a:t>
            </a:r>
            <a:endParaRPr/>
          </a:p>
          <a:p>
            <a:pPr indent="0" lvl="0" marL="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517" name="Google Shape;517;p6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8"/>
          <p:cNvSpPr txBox="1"/>
          <p:nvPr>
            <p:ph idx="1" type="body"/>
          </p:nvPr>
        </p:nvSpPr>
        <p:spPr>
          <a:xfrm>
            <a:off x="2486298" y="76200"/>
            <a:ext cx="9489440" cy="6694714"/>
          </a:xfrm>
          <a:prstGeom prst="rect">
            <a:avLst/>
          </a:prstGeom>
          <a:noFill/>
          <a:ln>
            <a:noFill/>
          </a:ln>
        </p:spPr>
        <p:txBody>
          <a:bodyPr anchorCtr="0" anchor="t" bIns="45700" lIns="91425" spcFirstLastPara="1" rIns="91425" wrap="square" tIns="45700">
            <a:normAutofit/>
          </a:bodyPr>
          <a:lstStyle/>
          <a:p>
            <a:pPr indent="0" lvl="0" marL="0" rtl="0" algn="ctr">
              <a:lnSpc>
                <a:spcPct val="160000"/>
              </a:lnSpc>
              <a:spcBef>
                <a:spcPts val="0"/>
              </a:spcBef>
              <a:spcAft>
                <a:spcPts val="0"/>
              </a:spcAft>
              <a:buClr>
                <a:srgbClr val="FF0000"/>
              </a:buClr>
              <a:buSzPts val="3000"/>
              <a:buNone/>
            </a:pPr>
            <a:r>
              <a:rPr b="1" lang="en-US" sz="3000">
                <a:solidFill>
                  <a:srgbClr val="FF0000"/>
                </a:solidFill>
                <a:latin typeface="Calibri"/>
                <a:ea typeface="Calibri"/>
                <a:cs typeface="Calibri"/>
                <a:sym typeface="Calibri"/>
              </a:rPr>
              <a:t>Special-Purpose Systems</a:t>
            </a:r>
            <a:endParaRPr sz="3000">
              <a:solidFill>
                <a:srgbClr val="FF0000"/>
              </a:solidFill>
              <a:latin typeface="Calibri"/>
              <a:ea typeface="Calibri"/>
              <a:cs typeface="Calibri"/>
              <a:sym typeface="Calibri"/>
            </a:endParaRPr>
          </a:p>
          <a:p>
            <a:pPr indent="0" lvl="0" marL="0" rtl="0" algn="just">
              <a:lnSpc>
                <a:spcPct val="160000"/>
              </a:lnSpc>
              <a:spcBef>
                <a:spcPts val="1000"/>
              </a:spcBef>
              <a:spcAft>
                <a:spcPts val="0"/>
              </a:spcAft>
              <a:buClr>
                <a:schemeClr val="dk1"/>
              </a:buClr>
              <a:buSzPts val="2400"/>
              <a:buNone/>
            </a:pPr>
            <a:r>
              <a:rPr lang="en-US" sz="2400">
                <a:latin typeface="Calibri"/>
                <a:ea typeface="Calibri"/>
                <a:cs typeface="Calibri"/>
                <a:sym typeface="Calibri"/>
              </a:rPr>
              <a:t>The discussion thus far has focused on general-purpose computer systems that we are all familiar with. There are, however, different classes of computer systems whose functions are more limited and whose objective is to deal with limited computation domains.</a:t>
            </a:r>
            <a:endParaRPr/>
          </a:p>
          <a:p>
            <a:pPr indent="0" lvl="0" marL="0" rtl="0" algn="just">
              <a:lnSpc>
                <a:spcPct val="160000"/>
              </a:lnSpc>
              <a:spcBef>
                <a:spcPts val="1000"/>
              </a:spcBef>
              <a:spcAft>
                <a:spcPts val="0"/>
              </a:spcAft>
              <a:buClr>
                <a:schemeClr val="dk1"/>
              </a:buClr>
              <a:buSzPts val="2400"/>
              <a:buNone/>
            </a:pPr>
            <a:r>
              <a:rPr b="1" lang="en-US" sz="2400">
                <a:latin typeface="Calibri"/>
                <a:ea typeface="Calibri"/>
                <a:cs typeface="Calibri"/>
                <a:sym typeface="Calibri"/>
              </a:rPr>
              <a:t>Real-Time Embedded Systems</a:t>
            </a:r>
            <a:endParaRPr sz="2400">
              <a:latin typeface="Calibri"/>
              <a:ea typeface="Calibri"/>
              <a:cs typeface="Calibri"/>
              <a:sym typeface="Calibri"/>
            </a:endParaRPr>
          </a:p>
          <a:p>
            <a:pPr indent="0" lvl="0" marL="0" rtl="0" algn="just">
              <a:lnSpc>
                <a:spcPct val="160000"/>
              </a:lnSpc>
              <a:spcBef>
                <a:spcPts val="1000"/>
              </a:spcBef>
              <a:spcAft>
                <a:spcPts val="0"/>
              </a:spcAft>
              <a:buClr>
                <a:schemeClr val="dk1"/>
              </a:buClr>
              <a:buSzPts val="2400"/>
              <a:buNone/>
            </a:pPr>
            <a:r>
              <a:rPr lang="en-US" sz="2400">
                <a:latin typeface="Calibri"/>
                <a:ea typeface="Calibri"/>
                <a:cs typeface="Calibri"/>
                <a:sym typeface="Calibri"/>
              </a:rPr>
              <a:t>Embedded computers are the most prevalent form of computers in existence. These devices are found everywhere, from car engines and manufacturing robots to VCRs and microwave ovens. They tend to have very specific tasks. </a:t>
            </a:r>
            <a:endParaRPr/>
          </a:p>
          <a:p>
            <a:pPr indent="-63500" lvl="0" marL="228600" rtl="0" algn="just">
              <a:lnSpc>
                <a:spcPct val="160000"/>
              </a:lnSpc>
              <a:spcBef>
                <a:spcPts val="1000"/>
              </a:spcBef>
              <a:spcAft>
                <a:spcPts val="0"/>
              </a:spcAft>
              <a:buClr>
                <a:schemeClr val="dk1"/>
              </a:buClr>
              <a:buSzPts val="2600"/>
              <a:buNone/>
            </a:pPr>
            <a:r>
              <a:t/>
            </a:r>
            <a:endParaRPr sz="26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523" name="Google Shape;523;p6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idx="1" type="body"/>
          </p:nvPr>
        </p:nvSpPr>
        <p:spPr>
          <a:xfrm>
            <a:off x="2503714" y="119742"/>
            <a:ext cx="9525000" cy="6738257"/>
          </a:xfrm>
          <a:prstGeom prst="rect">
            <a:avLst/>
          </a:prstGeom>
          <a:noFill/>
          <a:ln>
            <a:noFill/>
          </a:ln>
        </p:spPr>
        <p:txBody>
          <a:bodyPr anchorCtr="0" anchor="t" bIns="45700" lIns="91425" spcFirstLastPara="1" rIns="91425" wrap="square" tIns="45700">
            <a:normAutofit/>
          </a:bodyPr>
          <a:lstStyle/>
          <a:p>
            <a:pPr indent="-457200" lvl="0" marL="457200" rtl="0" algn="just">
              <a:lnSpc>
                <a:spcPct val="150000"/>
              </a:lnSpc>
              <a:spcBef>
                <a:spcPts val="0"/>
              </a:spcBef>
              <a:spcAft>
                <a:spcPts val="0"/>
              </a:spcAft>
              <a:buClr>
                <a:schemeClr val="dk1"/>
              </a:buClr>
              <a:buSzPts val="2400"/>
              <a:buFont typeface="Calibri"/>
              <a:buAutoNum type="arabicPeriod"/>
            </a:pPr>
            <a:r>
              <a:rPr lang="en-US" sz="2400">
                <a:latin typeface="Calibri"/>
                <a:ea typeface="Calibri"/>
                <a:cs typeface="Calibri"/>
                <a:sym typeface="Calibri"/>
              </a:rPr>
              <a:t>The systems they run on are usually primitive, and so the operating systems provide limited features. </a:t>
            </a:r>
            <a:endParaRPr/>
          </a:p>
          <a:p>
            <a:pPr indent="-457200" lvl="0" marL="457200" rtl="0" algn="just">
              <a:lnSpc>
                <a:spcPct val="150000"/>
              </a:lnSpc>
              <a:spcBef>
                <a:spcPts val="1000"/>
              </a:spcBef>
              <a:spcAft>
                <a:spcPts val="0"/>
              </a:spcAft>
              <a:buClr>
                <a:schemeClr val="dk1"/>
              </a:buClr>
              <a:buSzPts val="2400"/>
              <a:buFont typeface="Calibri"/>
              <a:buAutoNum type="arabicPeriod"/>
            </a:pPr>
            <a:r>
              <a:rPr lang="en-US" sz="2400">
                <a:latin typeface="Calibri"/>
                <a:ea typeface="Calibri"/>
                <a:cs typeface="Calibri"/>
                <a:sym typeface="Calibri"/>
              </a:rPr>
              <a:t>Usually, they have little or no user interface, preferring to spend their time monitoring and managing hardware devices, such as automobile engines and robotic arms.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use of embedded systems continues to expand. The power of these devices, both as standalone units and as members of networks and the Web, is sure to increase as well.</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Even now, entire houses can be computerized, so that a central computer-either a general-purpose computer or an embedded system-can control heating and lighting, alarm systems, and even coffee makers.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529" name="Google Shape;529;p6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2708694" y="81280"/>
            <a:ext cx="8325066" cy="112775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Font typeface="Calibri"/>
              <a:buNone/>
            </a:pPr>
            <a:r>
              <a:rPr b="1" lang="en-US" sz="2400">
                <a:solidFill>
                  <a:srgbClr val="002060"/>
                </a:solidFill>
                <a:latin typeface="Calibri"/>
                <a:ea typeface="Calibri"/>
                <a:cs typeface="Calibri"/>
                <a:sym typeface="Calibri"/>
              </a:rPr>
              <a:t>Computer System Components</a:t>
            </a:r>
            <a:br>
              <a:rPr b="1" lang="en-US" sz="2400">
                <a:solidFill>
                  <a:srgbClr val="002060"/>
                </a:solidFill>
                <a:latin typeface="Calibri"/>
                <a:ea typeface="Calibri"/>
                <a:cs typeface="Calibri"/>
                <a:sym typeface="Calibri"/>
              </a:rPr>
            </a:br>
            <a:br>
              <a:rPr b="1" lang="en-US" sz="2400">
                <a:solidFill>
                  <a:srgbClr val="002060"/>
                </a:solidFill>
                <a:latin typeface="Calibri"/>
                <a:ea typeface="Calibri"/>
                <a:cs typeface="Calibri"/>
                <a:sym typeface="Calibri"/>
              </a:rPr>
            </a:br>
            <a:r>
              <a:rPr lang="en-US" sz="2000">
                <a:latin typeface="Calibri"/>
                <a:ea typeface="Calibri"/>
                <a:cs typeface="Calibri"/>
                <a:sym typeface="Calibri"/>
              </a:rPr>
              <a:t>Computer system can be divided into four components</a:t>
            </a:r>
            <a:endParaRPr b="1" sz="2000">
              <a:solidFill>
                <a:srgbClr val="002060"/>
              </a:solidFill>
              <a:latin typeface="Calibri"/>
              <a:ea typeface="Calibri"/>
              <a:cs typeface="Calibri"/>
              <a:sym typeface="Calibri"/>
            </a:endParaRPr>
          </a:p>
        </p:txBody>
      </p:sp>
      <p:sp>
        <p:nvSpPr>
          <p:cNvPr id="164" name="Google Shape;164;p7"/>
          <p:cNvSpPr txBox="1"/>
          <p:nvPr>
            <p:ph idx="1" type="body"/>
          </p:nvPr>
        </p:nvSpPr>
        <p:spPr>
          <a:xfrm>
            <a:off x="2580640" y="995680"/>
            <a:ext cx="9469120" cy="5557520"/>
          </a:xfrm>
          <a:prstGeom prst="rect">
            <a:avLst/>
          </a:prstGeom>
          <a:noFill/>
          <a:ln>
            <a:noFill/>
          </a:ln>
        </p:spPr>
        <p:txBody>
          <a:bodyPr anchorCtr="0" anchor="t" bIns="45700" lIns="91425" spcFirstLastPara="1" rIns="91425" wrap="square" tIns="45700">
            <a:normAutofit/>
          </a:bodyPr>
          <a:lstStyle/>
          <a:p>
            <a:pPr indent="0" lvl="0" marL="0" rtl="0" algn="just">
              <a:lnSpc>
                <a:spcPct val="200000"/>
              </a:lnSpc>
              <a:spcBef>
                <a:spcPts val="0"/>
              </a:spcBef>
              <a:spcAft>
                <a:spcPts val="0"/>
              </a:spcAft>
              <a:buClr>
                <a:srgbClr val="C00000"/>
              </a:buClr>
              <a:buSzPts val="2000"/>
              <a:buNone/>
            </a:pPr>
            <a:r>
              <a:rPr b="1" lang="en-US" sz="2000">
                <a:solidFill>
                  <a:srgbClr val="C00000"/>
                </a:solidFill>
                <a:latin typeface="Calibri"/>
                <a:ea typeface="Calibri"/>
                <a:cs typeface="Calibri"/>
                <a:sym typeface="Calibri"/>
              </a:rPr>
              <a:t>1. Hardware </a:t>
            </a:r>
            <a:r>
              <a:rPr lang="en-US" sz="2000">
                <a:latin typeface="Calibri"/>
                <a:ea typeface="Calibri"/>
                <a:cs typeface="Calibri"/>
                <a:sym typeface="Calibri"/>
              </a:rPr>
              <a:t>− provides basic computing resources (CPU, memory, I/O devices). </a:t>
            </a:r>
            <a:endParaRPr/>
          </a:p>
          <a:p>
            <a:pPr indent="0" lvl="0" marL="0" rtl="0" algn="just">
              <a:lnSpc>
                <a:spcPct val="200000"/>
              </a:lnSpc>
              <a:spcBef>
                <a:spcPts val="1000"/>
              </a:spcBef>
              <a:spcAft>
                <a:spcPts val="0"/>
              </a:spcAft>
              <a:buClr>
                <a:srgbClr val="C00000"/>
              </a:buClr>
              <a:buSzPts val="2000"/>
              <a:buNone/>
            </a:pPr>
            <a:r>
              <a:rPr b="1" lang="en-US" sz="2000">
                <a:solidFill>
                  <a:srgbClr val="C00000"/>
                </a:solidFill>
                <a:latin typeface="Calibri"/>
                <a:ea typeface="Calibri"/>
                <a:cs typeface="Calibri"/>
                <a:sym typeface="Calibri"/>
              </a:rPr>
              <a:t>2. Operating system </a:t>
            </a:r>
            <a:r>
              <a:rPr lang="en-US" sz="2000">
                <a:latin typeface="Calibri"/>
                <a:ea typeface="Calibri"/>
                <a:cs typeface="Calibri"/>
                <a:sym typeface="Calibri"/>
              </a:rPr>
              <a:t>− controls and coordinates the use of the hardware among the various application programs for the various users. </a:t>
            </a:r>
            <a:endParaRPr/>
          </a:p>
          <a:p>
            <a:pPr indent="0" lvl="0" marL="0" rtl="0" algn="just">
              <a:lnSpc>
                <a:spcPct val="200000"/>
              </a:lnSpc>
              <a:spcBef>
                <a:spcPts val="1000"/>
              </a:spcBef>
              <a:spcAft>
                <a:spcPts val="0"/>
              </a:spcAft>
              <a:buClr>
                <a:srgbClr val="C00000"/>
              </a:buClr>
              <a:buSzPts val="2000"/>
              <a:buNone/>
            </a:pPr>
            <a:r>
              <a:rPr b="1" lang="en-US" sz="2000">
                <a:solidFill>
                  <a:srgbClr val="C00000"/>
                </a:solidFill>
                <a:latin typeface="Calibri"/>
                <a:ea typeface="Calibri"/>
                <a:cs typeface="Calibri"/>
                <a:sym typeface="Calibri"/>
              </a:rPr>
              <a:t>3. Applications programs </a:t>
            </a:r>
            <a:r>
              <a:rPr lang="en-US" sz="2000">
                <a:latin typeface="Calibri"/>
                <a:ea typeface="Calibri"/>
                <a:cs typeface="Calibri"/>
                <a:sym typeface="Calibri"/>
              </a:rPr>
              <a:t>− define the ways in which the system resources are used to solve the computing problems of the users (compilers, database systems, video games, business programs). </a:t>
            </a:r>
            <a:endParaRPr/>
          </a:p>
          <a:p>
            <a:pPr indent="0" lvl="0" marL="0" rtl="0" algn="just">
              <a:lnSpc>
                <a:spcPct val="200000"/>
              </a:lnSpc>
              <a:spcBef>
                <a:spcPts val="1000"/>
              </a:spcBef>
              <a:spcAft>
                <a:spcPts val="0"/>
              </a:spcAft>
              <a:buClr>
                <a:srgbClr val="C00000"/>
              </a:buClr>
              <a:buSzPts val="2000"/>
              <a:buNone/>
            </a:pPr>
            <a:r>
              <a:rPr b="1" lang="en-US" sz="2000">
                <a:solidFill>
                  <a:srgbClr val="C00000"/>
                </a:solidFill>
                <a:latin typeface="Calibri"/>
                <a:ea typeface="Calibri"/>
                <a:cs typeface="Calibri"/>
                <a:sym typeface="Calibri"/>
              </a:rPr>
              <a:t>4. Users </a:t>
            </a:r>
            <a:r>
              <a:rPr lang="en-US" sz="2000">
                <a:latin typeface="Calibri"/>
                <a:ea typeface="Calibri"/>
                <a:cs typeface="Calibri"/>
                <a:sym typeface="Calibri"/>
              </a:rPr>
              <a:t>(people, machines, other computers)</a:t>
            </a:r>
            <a:endParaRPr sz="20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0"/>
          <p:cNvSpPr txBox="1"/>
          <p:nvPr>
            <p:ph idx="1" type="body"/>
          </p:nvPr>
        </p:nvSpPr>
        <p:spPr>
          <a:xfrm>
            <a:off x="2580640" y="182880"/>
            <a:ext cx="9326880" cy="667512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Web access can enable a home owner to tell the house to heat up before she arrives home. Someday, the refrigerator may call the grocery store when it notices the milk is gone.</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Embedded systems almost always run real-time operating systems.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 A real-time system is used when rigid time requirements have been placed on the operation of a processor or the flow of data; thus, it is often used as a control device in a dedicated application.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Sensors bring data to the computer. The computer must analyze the data and possibly adjust controls to modify the sensor inputs.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535" name="Google Shape;535;p7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1"/>
          <p:cNvSpPr txBox="1"/>
          <p:nvPr>
            <p:ph idx="1" type="body"/>
          </p:nvPr>
        </p:nvSpPr>
        <p:spPr>
          <a:xfrm>
            <a:off x="2550160" y="294640"/>
            <a:ext cx="9418320" cy="647192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Multimedia Systems</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Most operating systems are designed to handle conventional data such as text files, programs, word-processing documents, and spreadsheets.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However, a recent trend in technology is the incorporation of multimedia data into computer systems.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Multimedia data consists of audio and video files as well as conventional files.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These data differ from conventional data in that multimedia data-such as frames of video-must be delivered (streamed) according to certain time restrictions (for example, 30 frames per second).</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541" name="Google Shape;541;p7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2"/>
          <p:cNvSpPr txBox="1"/>
          <p:nvPr>
            <p:ph idx="1" type="body"/>
          </p:nvPr>
        </p:nvSpPr>
        <p:spPr>
          <a:xfrm>
            <a:off x="2570480" y="-130629"/>
            <a:ext cx="9479280" cy="6874692"/>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3000"/>
              <a:buNone/>
            </a:pPr>
            <a:r>
              <a:rPr b="1" lang="en-US" sz="3000">
                <a:solidFill>
                  <a:srgbClr val="FF0000"/>
                </a:solidFill>
                <a:latin typeface="Calibri"/>
                <a:ea typeface="Calibri"/>
                <a:cs typeface="Calibri"/>
                <a:sym typeface="Calibri"/>
              </a:rPr>
              <a:t>Handheld Systems</a:t>
            </a:r>
            <a:endParaRPr sz="30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Handheld systems include personal digital assistants (PDAs), such as Palm and Pocket-PCs, and cellular telephones, many of which use special-purpose embedded operating systems.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Developers of handheld systems and applications face many challenges, most of which are due to the limited size of such devices.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For example, a PDA is typically about 5 inches in height and 3 inches in width, and it weighs less than one-half pound. Because of their size, most handheld devices have a small amount of memory, slow processors, and small display screens.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Limitations are balanced by their convenience and portability.</a:t>
            </a:r>
            <a:endParaRPr/>
          </a:p>
          <a:p>
            <a:pPr indent="0" lvl="0" marL="0" rtl="0" algn="l">
              <a:lnSpc>
                <a:spcPct val="90000"/>
              </a:lnSpc>
              <a:spcBef>
                <a:spcPts val="1000"/>
              </a:spcBef>
              <a:spcAft>
                <a:spcPts val="0"/>
              </a:spcAft>
              <a:buClr>
                <a:schemeClr val="dk1"/>
              </a:buClr>
              <a:buSzPts val="2800"/>
              <a:buNone/>
            </a:pPr>
            <a:r>
              <a:t/>
            </a:r>
            <a:endParaRPr/>
          </a:p>
        </p:txBody>
      </p:sp>
      <p:sp>
        <p:nvSpPr>
          <p:cNvPr id="547" name="Google Shape;547;p7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3"/>
          <p:cNvSpPr txBox="1"/>
          <p:nvPr>
            <p:ph idx="1" type="body"/>
          </p:nvPr>
        </p:nvSpPr>
        <p:spPr>
          <a:xfrm>
            <a:off x="2611120" y="182880"/>
            <a:ext cx="9326880" cy="649224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Computing Environments</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So far, we have provided an overview of computer-system organization and major operating-system components.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We conclude with a brief overview of how these are used in a variety of computing environments.</a:t>
            </a:r>
            <a:endParaRPr/>
          </a:p>
          <a:p>
            <a:pPr indent="0" lvl="0" marL="0" rtl="0" algn="ctr">
              <a:lnSpc>
                <a:spcPct val="150000"/>
              </a:lnSpc>
              <a:spcBef>
                <a:spcPts val="1000"/>
              </a:spcBef>
              <a:spcAft>
                <a:spcPts val="0"/>
              </a:spcAft>
              <a:buClr>
                <a:srgbClr val="FF0000"/>
              </a:buClr>
              <a:buSzPts val="2400"/>
              <a:buNone/>
            </a:pPr>
            <a:r>
              <a:rPr b="1" lang="en-US" sz="2400">
                <a:solidFill>
                  <a:srgbClr val="FF0000"/>
                </a:solidFill>
                <a:latin typeface="Calibri"/>
                <a:ea typeface="Calibri"/>
                <a:cs typeface="Calibri"/>
                <a:sym typeface="Calibri"/>
              </a:rPr>
              <a:t>Traditional Computing</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As computing matures, the lines separating many of the traditional computing environments are blurring. Consider the "typical office environment.“</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Just a' few years ago, this environment consisted of PCs connected to a network, with servers providing file and print services.</a:t>
            </a:r>
            <a:endParaRPr/>
          </a:p>
          <a:p>
            <a:pPr indent="-50800" lvl="0" marL="228600"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553" name="Google Shape;553;p7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2536371" y="152400"/>
            <a:ext cx="9568543" cy="661851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Remote access was awkward, and portability was achieved by use of laptop computers.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Terminals attached to mainframes were prevalent at many companies as well, with even fewer remote access and portability options.</a:t>
            </a:r>
            <a:endParaRPr/>
          </a:p>
          <a:p>
            <a:pPr indent="0" lvl="0" marL="0" rtl="0" algn="ctr">
              <a:lnSpc>
                <a:spcPct val="150000"/>
              </a:lnSpc>
              <a:spcBef>
                <a:spcPts val="1000"/>
              </a:spcBef>
              <a:spcAft>
                <a:spcPts val="0"/>
              </a:spcAft>
              <a:buClr>
                <a:srgbClr val="FF0000"/>
              </a:buClr>
              <a:buSzPts val="2400"/>
              <a:buNone/>
            </a:pPr>
            <a:r>
              <a:rPr b="1" lang="en-US" sz="2400">
                <a:solidFill>
                  <a:srgbClr val="FF0000"/>
                </a:solidFill>
                <a:latin typeface="Calibri"/>
                <a:ea typeface="Calibri"/>
                <a:cs typeface="Calibri"/>
                <a:sym typeface="Calibri"/>
              </a:rPr>
              <a:t>Client-Server Computing</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As PCs have become faster, more powerful, and cheaper, designers have shifted away from centralized system architecture. Terminals connected to centralized systems are now being replaced by PCs. </a:t>
            </a:r>
            <a:endParaRPr/>
          </a:p>
          <a:p>
            <a:pPr indent="0" lvl="0" marL="0" rtl="0" algn="l">
              <a:lnSpc>
                <a:spcPct val="90000"/>
              </a:lnSpc>
              <a:spcBef>
                <a:spcPts val="1000"/>
              </a:spcBef>
              <a:spcAft>
                <a:spcPts val="0"/>
              </a:spcAft>
              <a:buClr>
                <a:schemeClr val="dk1"/>
              </a:buClr>
              <a:buSzPts val="2800"/>
              <a:buNone/>
            </a:pPr>
            <a:r>
              <a:t/>
            </a:r>
            <a:endParaRPr/>
          </a:p>
        </p:txBody>
      </p:sp>
      <p:sp>
        <p:nvSpPr>
          <p:cNvPr id="559" name="Google Shape;559;p7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5"/>
          <p:cNvSpPr txBox="1"/>
          <p:nvPr>
            <p:ph idx="1" type="body"/>
          </p:nvPr>
        </p:nvSpPr>
        <p:spPr>
          <a:xfrm>
            <a:off x="2529840" y="123190"/>
            <a:ext cx="9448800" cy="673481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Correspondingly, user interface functionality once handled directly by the centralized systems is increasingly being handled by the PCs. As a result, many of today’s systems act as server systems to satisfy requests generated by client systems. This form of specialized distributed system, called client-server system, has the general structure depicted in figure.</a:t>
            </a:r>
            <a:endParaRPr/>
          </a:p>
          <a:p>
            <a:pPr indent="-76200" lvl="0" marL="228600" rtl="0" algn="just">
              <a:lnSpc>
                <a:spcPct val="150000"/>
              </a:lnSpc>
              <a:spcBef>
                <a:spcPts val="1000"/>
              </a:spcBef>
              <a:spcAft>
                <a:spcPts val="0"/>
              </a:spcAft>
              <a:buClr>
                <a:schemeClr val="dk1"/>
              </a:buClr>
              <a:buSzPts val="2400"/>
              <a:buNone/>
            </a:pPr>
            <a:r>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565" name="Google Shape;565;p75"/>
          <p:cNvPicPr preferRelativeResize="0"/>
          <p:nvPr/>
        </p:nvPicPr>
        <p:blipFill rotWithShape="1">
          <a:blip r:embed="rId3">
            <a:alphaModFix/>
          </a:blip>
          <a:srcRect b="0" l="0" r="0" t="0"/>
          <a:stretch/>
        </p:blipFill>
        <p:spPr>
          <a:xfrm>
            <a:off x="2982141" y="5035732"/>
            <a:ext cx="5608320" cy="1900544"/>
          </a:xfrm>
          <a:prstGeom prst="rect">
            <a:avLst/>
          </a:prstGeom>
          <a:noFill/>
          <a:ln>
            <a:noFill/>
          </a:ln>
        </p:spPr>
      </p:pic>
      <p:pic>
        <p:nvPicPr>
          <p:cNvPr descr="1_18.pdf" id="566" name="Google Shape;566;p75"/>
          <p:cNvPicPr preferRelativeResize="0"/>
          <p:nvPr/>
        </p:nvPicPr>
        <p:blipFill rotWithShape="1">
          <a:blip r:embed="rId4">
            <a:alphaModFix/>
          </a:blip>
          <a:srcRect b="0" l="0" r="0" t="0"/>
          <a:stretch/>
        </p:blipFill>
        <p:spPr>
          <a:xfrm>
            <a:off x="2529840" y="3021875"/>
            <a:ext cx="4610100" cy="2254250"/>
          </a:xfrm>
          <a:prstGeom prst="rect">
            <a:avLst/>
          </a:prstGeom>
          <a:noFill/>
          <a:ln>
            <a:noFill/>
          </a:ln>
        </p:spPr>
      </p:pic>
      <p:sp>
        <p:nvSpPr>
          <p:cNvPr id="567" name="Google Shape;567;p7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ph idx="1" type="body"/>
          </p:nvPr>
        </p:nvSpPr>
        <p:spPr>
          <a:xfrm>
            <a:off x="2600960" y="162560"/>
            <a:ext cx="9418320" cy="6431280"/>
          </a:xfrm>
          <a:prstGeom prst="rect">
            <a:avLst/>
          </a:prstGeom>
          <a:noFill/>
          <a:ln>
            <a:noFill/>
          </a:ln>
        </p:spPr>
        <p:txBody>
          <a:bodyPr anchorCtr="0" anchor="t" bIns="45700" lIns="91425" spcFirstLastPara="1" rIns="91425" wrap="square" tIns="45700">
            <a:normAutofit/>
          </a:bodyPr>
          <a:lstStyle/>
          <a:p>
            <a:pPr indent="0" lvl="0" marL="0" rtl="0" algn="just">
              <a:lnSpc>
                <a:spcPct val="160000"/>
              </a:lnSpc>
              <a:spcBef>
                <a:spcPts val="0"/>
              </a:spcBef>
              <a:spcAft>
                <a:spcPts val="0"/>
              </a:spcAft>
              <a:buClr>
                <a:schemeClr val="dk1"/>
              </a:buClr>
              <a:buSzPts val="2400"/>
              <a:buNone/>
            </a:pPr>
            <a:r>
              <a:rPr lang="en-US" sz="2400">
                <a:latin typeface="Calibri"/>
                <a:ea typeface="Calibri"/>
                <a:cs typeface="Calibri"/>
                <a:sym typeface="Calibri"/>
              </a:rPr>
              <a:t>Server systems can be broadly categorized as compute servers and file servers:</a:t>
            </a:r>
            <a:endParaRPr/>
          </a:p>
          <a:p>
            <a:pPr indent="0" lvl="0" marL="0" rtl="0" algn="just">
              <a:lnSpc>
                <a:spcPct val="160000"/>
              </a:lnSpc>
              <a:spcBef>
                <a:spcPts val="1000"/>
              </a:spcBef>
              <a:spcAft>
                <a:spcPts val="0"/>
              </a:spcAft>
              <a:buClr>
                <a:schemeClr val="dk1"/>
              </a:buClr>
              <a:buSzPts val="2400"/>
              <a:buNone/>
            </a:pPr>
            <a:r>
              <a:rPr lang="en-US" sz="2400">
                <a:latin typeface="Calibri"/>
                <a:ea typeface="Calibri"/>
                <a:cs typeface="Calibri"/>
                <a:sym typeface="Calibri"/>
              </a:rPr>
              <a:t>The </a:t>
            </a:r>
            <a:r>
              <a:rPr b="1" lang="en-US" sz="2400">
                <a:latin typeface="Calibri"/>
                <a:ea typeface="Calibri"/>
                <a:cs typeface="Calibri"/>
                <a:sym typeface="Calibri"/>
              </a:rPr>
              <a:t>compute-server system</a:t>
            </a:r>
            <a:r>
              <a:rPr lang="en-US" sz="2400">
                <a:latin typeface="Calibri"/>
                <a:ea typeface="Calibri"/>
                <a:cs typeface="Calibri"/>
                <a:sym typeface="Calibri"/>
              </a:rPr>
              <a:t> provides an interface to which a client can send a request to perform an action (for example, read data); in response, the server executes the action and sends back results to the client. </a:t>
            </a:r>
            <a:endParaRPr/>
          </a:p>
          <a:p>
            <a:pPr indent="0" lvl="0" marL="0" rtl="0" algn="just">
              <a:lnSpc>
                <a:spcPct val="160000"/>
              </a:lnSpc>
              <a:spcBef>
                <a:spcPts val="1000"/>
              </a:spcBef>
              <a:spcAft>
                <a:spcPts val="0"/>
              </a:spcAft>
              <a:buClr>
                <a:schemeClr val="dk1"/>
              </a:buClr>
              <a:buSzPts val="2400"/>
              <a:buNone/>
            </a:pPr>
            <a:r>
              <a:rPr lang="en-US" sz="2400">
                <a:latin typeface="Calibri"/>
                <a:ea typeface="Calibri"/>
                <a:cs typeface="Calibri"/>
                <a:sym typeface="Calibri"/>
              </a:rPr>
              <a:t>A server running a database that responds to client requests for data is an example of such a system.</a:t>
            </a:r>
            <a:endParaRPr/>
          </a:p>
          <a:p>
            <a:pPr indent="0" lvl="0" marL="0" rtl="0" algn="just">
              <a:lnSpc>
                <a:spcPct val="16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573" name="Google Shape;573;p7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ph idx="1" type="body"/>
          </p:nvPr>
        </p:nvSpPr>
        <p:spPr>
          <a:xfrm>
            <a:off x="2481943" y="326570"/>
            <a:ext cx="9481457" cy="6531430"/>
          </a:xfrm>
          <a:prstGeom prst="rect">
            <a:avLst/>
          </a:prstGeom>
          <a:noFill/>
          <a:ln>
            <a:noFill/>
          </a:ln>
        </p:spPr>
        <p:txBody>
          <a:bodyPr anchorCtr="0" anchor="t" bIns="45700" lIns="91425" spcFirstLastPara="1" rIns="91425" wrap="square" tIns="45700">
            <a:normAutofit/>
          </a:bodyPr>
          <a:lstStyle/>
          <a:p>
            <a:pPr indent="0" lvl="0" marL="0" rtl="0" algn="just">
              <a:lnSpc>
                <a:spcPct val="160000"/>
              </a:lnSpc>
              <a:spcBef>
                <a:spcPts val="0"/>
              </a:spcBef>
              <a:spcAft>
                <a:spcPts val="0"/>
              </a:spcAft>
              <a:buClr>
                <a:schemeClr val="dk1"/>
              </a:buClr>
              <a:buSzPts val="2400"/>
              <a:buNone/>
            </a:pPr>
            <a:r>
              <a:rPr lang="en-US" sz="2400">
                <a:latin typeface="Calibri"/>
                <a:ea typeface="Calibri"/>
                <a:cs typeface="Calibri"/>
                <a:sym typeface="Calibri"/>
              </a:rPr>
              <a:t>The </a:t>
            </a:r>
            <a:r>
              <a:rPr b="1" lang="en-US" sz="2400">
                <a:latin typeface="Calibri"/>
                <a:ea typeface="Calibri"/>
                <a:cs typeface="Calibri"/>
                <a:sym typeface="Calibri"/>
              </a:rPr>
              <a:t>file-server system</a:t>
            </a:r>
            <a:r>
              <a:rPr lang="en-US" sz="2400">
                <a:latin typeface="Calibri"/>
                <a:ea typeface="Calibri"/>
                <a:cs typeface="Calibri"/>
                <a:sym typeface="Calibri"/>
              </a:rPr>
              <a:t> provides a file-system interface where clients can create, update, read, and delete files.</a:t>
            </a:r>
            <a:endParaRPr/>
          </a:p>
          <a:p>
            <a:pPr indent="0" lvl="0" marL="0" rtl="0" algn="just">
              <a:lnSpc>
                <a:spcPct val="160000"/>
              </a:lnSpc>
              <a:spcBef>
                <a:spcPts val="1000"/>
              </a:spcBef>
              <a:spcAft>
                <a:spcPts val="0"/>
              </a:spcAft>
              <a:buClr>
                <a:schemeClr val="dk1"/>
              </a:buClr>
              <a:buSzPts val="2400"/>
              <a:buNone/>
            </a:pPr>
            <a:r>
              <a:rPr lang="en-US" sz="2400">
                <a:latin typeface="Calibri"/>
                <a:ea typeface="Calibri"/>
                <a:cs typeface="Calibri"/>
                <a:sym typeface="Calibri"/>
              </a:rPr>
              <a:t>An example of such a system is a web server that delivers files to clients running web browsers</a:t>
            </a:r>
            <a:endParaRPr/>
          </a:p>
          <a:p>
            <a:pPr indent="0" lvl="0" marL="0" rtl="0" algn="ctr">
              <a:lnSpc>
                <a:spcPct val="150000"/>
              </a:lnSpc>
              <a:spcBef>
                <a:spcPts val="1000"/>
              </a:spcBef>
              <a:spcAft>
                <a:spcPts val="0"/>
              </a:spcAft>
              <a:buClr>
                <a:srgbClr val="FF0000"/>
              </a:buClr>
              <a:buSzPts val="2400"/>
              <a:buNone/>
            </a:pPr>
            <a:r>
              <a:rPr b="1" lang="en-US" sz="2400">
                <a:solidFill>
                  <a:srgbClr val="FF0000"/>
                </a:solidFill>
                <a:latin typeface="Calibri"/>
                <a:ea typeface="Calibri"/>
                <a:cs typeface="Calibri"/>
                <a:sym typeface="Calibri"/>
              </a:rPr>
              <a:t>Peer-to-Peer Computing</a:t>
            </a:r>
            <a:endParaRPr sz="2400">
              <a:solidFill>
                <a:srgbClr val="FF0000"/>
              </a:solidFill>
              <a:latin typeface="Calibri"/>
              <a:ea typeface="Calibri"/>
              <a:cs typeface="Calibri"/>
              <a:sym typeface="Calibri"/>
            </a:endParaRPr>
          </a:p>
          <a:p>
            <a:pPr indent="-228600" lvl="0" marL="228600" rtl="0" algn="just">
              <a:lnSpc>
                <a:spcPct val="150000"/>
              </a:lnSpc>
              <a:spcBef>
                <a:spcPts val="1000"/>
              </a:spcBef>
              <a:spcAft>
                <a:spcPts val="0"/>
              </a:spcAft>
              <a:buClr>
                <a:schemeClr val="dk1"/>
              </a:buClr>
              <a:buSzPts val="2400"/>
              <a:buChar char="•"/>
            </a:pPr>
            <a:r>
              <a:rPr lang="en-US" sz="2400">
                <a:latin typeface="Calibri"/>
                <a:ea typeface="Calibri"/>
                <a:cs typeface="Calibri"/>
                <a:sym typeface="Calibri"/>
              </a:rPr>
              <a:t>Another structure for a distributed system is the peer-to-peer (P2P) system model. In this model, clients and servers are not distinguished from one another; instead, all nodes within the system are considered peers, and each may act as either a client or a server, depending on whether it is requesting or providing a service.</a:t>
            </a:r>
            <a:endParaRPr/>
          </a:p>
          <a:p>
            <a:pPr indent="0" lvl="0" marL="0" rtl="0" algn="just">
              <a:lnSpc>
                <a:spcPct val="160000"/>
              </a:lnSpc>
              <a:spcBef>
                <a:spcPts val="1000"/>
              </a:spcBef>
              <a:spcAft>
                <a:spcPts val="0"/>
              </a:spcAft>
              <a:buClr>
                <a:schemeClr val="dk1"/>
              </a:buClr>
              <a:buSzPts val="2400"/>
              <a:buNone/>
            </a:pPr>
            <a:r>
              <a:t/>
            </a:r>
            <a:endParaRPr sz="2400">
              <a:latin typeface="Calibri"/>
              <a:ea typeface="Calibri"/>
              <a:cs typeface="Calibri"/>
              <a:sym typeface="Calibri"/>
            </a:endParaRPr>
          </a:p>
          <a:p>
            <a:pPr indent="-76200" lvl="0" marL="228600" rtl="0" algn="just">
              <a:lnSpc>
                <a:spcPct val="90000"/>
              </a:lnSpc>
              <a:spcBef>
                <a:spcPts val="1000"/>
              </a:spcBef>
              <a:spcAft>
                <a:spcPts val="0"/>
              </a:spcAft>
              <a:buClr>
                <a:schemeClr val="dk1"/>
              </a:buClr>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579" name="Google Shape;579;p7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idx="1" type="body"/>
          </p:nvPr>
        </p:nvSpPr>
        <p:spPr>
          <a:xfrm>
            <a:off x="2550160" y="203200"/>
            <a:ext cx="9554754" cy="597376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50000"/>
              </a:lnSpc>
              <a:spcBef>
                <a:spcPts val="0"/>
              </a:spcBef>
              <a:spcAft>
                <a:spcPts val="0"/>
              </a:spcAft>
              <a:buClr>
                <a:schemeClr val="dk1"/>
              </a:buClr>
              <a:buSzPct val="100000"/>
              <a:buChar char="•"/>
            </a:pPr>
            <a:r>
              <a:rPr lang="en-US" sz="2400">
                <a:latin typeface="Calibri"/>
                <a:ea typeface="Calibri"/>
                <a:cs typeface="Calibri"/>
                <a:sym typeface="Calibri"/>
              </a:rPr>
              <a:t>Peer-to-peer systems offer an advantage over traditional client-server systems. In a client-server system, the server is a bottleneck; but in a peer-to-peer system, services can be provided by several nodes distributed throughout the network. </a:t>
            </a:r>
            <a:endParaRPr/>
          </a:p>
          <a:p>
            <a:pPr indent="-228600" lvl="0" marL="228600" rtl="0" algn="just">
              <a:lnSpc>
                <a:spcPct val="150000"/>
              </a:lnSpc>
              <a:spcBef>
                <a:spcPts val="1000"/>
              </a:spcBef>
              <a:spcAft>
                <a:spcPts val="0"/>
              </a:spcAft>
              <a:buClr>
                <a:schemeClr val="dk1"/>
              </a:buClr>
              <a:buSzPct val="100000"/>
              <a:buChar char="•"/>
            </a:pPr>
            <a:r>
              <a:rPr lang="en-US" sz="2400">
                <a:latin typeface="Calibri"/>
                <a:ea typeface="Calibri"/>
                <a:cs typeface="Calibri"/>
                <a:sym typeface="Calibri"/>
              </a:rPr>
              <a:t>Peer-to-peer networks gained wide spread popularity in the late 1990s with several file-sharing services, such as Napster and Gnutella, that enable peers to exchange files with one another.</a:t>
            </a:r>
            <a:endParaRPr/>
          </a:p>
          <a:p>
            <a:pPr indent="0" lvl="0" marL="0" rtl="0" algn="ctr">
              <a:lnSpc>
                <a:spcPct val="150000"/>
              </a:lnSpc>
              <a:spcBef>
                <a:spcPts val="1000"/>
              </a:spcBef>
              <a:spcAft>
                <a:spcPts val="0"/>
              </a:spcAft>
              <a:buClr>
                <a:srgbClr val="FF0000"/>
              </a:buClr>
              <a:buSzPct val="100000"/>
              <a:buNone/>
            </a:pPr>
            <a:r>
              <a:rPr b="1" lang="en-US" sz="2400">
                <a:solidFill>
                  <a:srgbClr val="FF0000"/>
                </a:solidFill>
                <a:latin typeface="Calibri"/>
                <a:ea typeface="Calibri"/>
                <a:cs typeface="Calibri"/>
                <a:sym typeface="Calibri"/>
              </a:rPr>
              <a:t>Web-based computing</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400">
                <a:latin typeface="Calibri"/>
                <a:ea typeface="Calibri"/>
                <a:cs typeface="Calibri"/>
                <a:sym typeface="Calibri"/>
              </a:rPr>
              <a:t>The Web has become ubiquitous, leading to more access by a wider variety of devices than was dreamt of a few years ago. PCs are still the most prevalent access devices, with workstations, handheld PDAs, and even cell phones also providing access. </a:t>
            </a:r>
            <a:endParaRPr/>
          </a:p>
          <a:p>
            <a:pPr indent="0" lvl="0" marL="0" rtl="0" algn="just">
              <a:lnSpc>
                <a:spcPct val="150000"/>
              </a:lnSpc>
              <a:spcBef>
                <a:spcPts val="1000"/>
              </a:spcBef>
              <a:spcAft>
                <a:spcPts val="0"/>
              </a:spcAft>
              <a:buClr>
                <a:schemeClr val="dk1"/>
              </a:buClr>
              <a:buSzPct val="100000"/>
              <a:buNone/>
            </a:pPr>
            <a:r>
              <a:t/>
            </a:r>
            <a:endParaRPr sz="2400">
              <a:latin typeface="Calibri"/>
              <a:ea typeface="Calibri"/>
              <a:cs typeface="Calibri"/>
              <a:sym typeface="Calibri"/>
            </a:endParaRPr>
          </a:p>
          <a:p>
            <a:pPr indent="-64135" lvl="0" marL="228600" rtl="0" algn="just">
              <a:lnSpc>
                <a:spcPct val="90000"/>
              </a:lnSpc>
              <a:spcBef>
                <a:spcPts val="1000"/>
              </a:spcBef>
              <a:spcAft>
                <a:spcPts val="0"/>
              </a:spcAft>
              <a:buClr>
                <a:schemeClr val="dk1"/>
              </a:buClr>
              <a:buSzPct val="100000"/>
              <a:buNone/>
            </a:pPr>
            <a:r>
              <a:t/>
            </a:r>
            <a:endParaRPr sz="2800">
              <a:latin typeface="Times New Roman"/>
              <a:ea typeface="Times New Roman"/>
              <a:cs typeface="Times New Roman"/>
              <a:sym typeface="Times New Roman"/>
            </a:endParaRPr>
          </a:p>
        </p:txBody>
      </p:sp>
      <p:sp>
        <p:nvSpPr>
          <p:cNvPr id="585" name="Google Shape;585;p7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ph idx="1" type="body"/>
          </p:nvPr>
        </p:nvSpPr>
        <p:spPr>
          <a:xfrm>
            <a:off x="2651760" y="172720"/>
            <a:ext cx="9255760" cy="658368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Web computing has increased the emphasis on networking.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Devices that were not previously networked now include wired or wireless access. Devices that were networked now have faster network connectivity, provided by either improved networking technology, optimized network implementation code, or both.</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implementation of web-based computing has given rise to new categories of devices, such as load balancers, which distribute network connections among a pool of similar servers. </a:t>
            </a:r>
            <a:endParaRPr sz="2400">
              <a:latin typeface="Times New Roman"/>
              <a:ea typeface="Times New Roman"/>
              <a:cs typeface="Times New Roman"/>
              <a:sym typeface="Times New Roman"/>
            </a:endParaRPr>
          </a:p>
        </p:txBody>
      </p:sp>
      <p:sp>
        <p:nvSpPr>
          <p:cNvPr id="591" name="Google Shape;591;p7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idx="1" type="body"/>
          </p:nvPr>
        </p:nvSpPr>
        <p:spPr>
          <a:xfrm>
            <a:off x="2681818" y="1071376"/>
            <a:ext cx="8763000" cy="5349521"/>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FF0000"/>
              </a:buClr>
              <a:buSzPts val="2000"/>
              <a:buChar char="•"/>
            </a:pPr>
            <a:r>
              <a:rPr b="1" lang="en-US" sz="2000">
                <a:solidFill>
                  <a:srgbClr val="FF0000"/>
                </a:solidFill>
                <a:latin typeface="Times New Roman"/>
                <a:ea typeface="Times New Roman"/>
                <a:cs typeface="Times New Roman"/>
                <a:sym typeface="Times New Roman"/>
              </a:rPr>
              <a:t>The hardware-the </a:t>
            </a:r>
            <a:r>
              <a:rPr lang="en-US" sz="2000">
                <a:latin typeface="Times New Roman"/>
                <a:ea typeface="Times New Roman"/>
                <a:cs typeface="Times New Roman"/>
                <a:sym typeface="Times New Roman"/>
              </a:rPr>
              <a:t>central processing unit (CPU), the memory, and the input/output (I/O) devices-provides the basic computing resources for the system. </a:t>
            </a:r>
            <a:endParaRPr/>
          </a:p>
          <a:p>
            <a:pPr indent="-228600" lvl="0" marL="228600" rtl="0" algn="just">
              <a:lnSpc>
                <a:spcPct val="150000"/>
              </a:lnSpc>
              <a:spcBef>
                <a:spcPts val="1000"/>
              </a:spcBef>
              <a:spcAft>
                <a:spcPts val="0"/>
              </a:spcAft>
              <a:buClr>
                <a:srgbClr val="FF0000"/>
              </a:buClr>
              <a:buSzPts val="2000"/>
              <a:buChar char="•"/>
            </a:pPr>
            <a:r>
              <a:rPr lang="en-US" sz="2000">
                <a:solidFill>
                  <a:srgbClr val="FF0000"/>
                </a:solidFill>
                <a:latin typeface="Times New Roman"/>
                <a:ea typeface="Times New Roman"/>
                <a:cs typeface="Times New Roman"/>
                <a:sym typeface="Times New Roman"/>
              </a:rPr>
              <a:t>The </a:t>
            </a:r>
            <a:r>
              <a:rPr b="1" lang="en-US" sz="2000">
                <a:solidFill>
                  <a:srgbClr val="FF0000"/>
                </a:solidFill>
                <a:latin typeface="Times New Roman"/>
                <a:ea typeface="Times New Roman"/>
                <a:cs typeface="Times New Roman"/>
                <a:sym typeface="Times New Roman"/>
              </a:rPr>
              <a:t>application programs-such </a:t>
            </a:r>
            <a:r>
              <a:rPr lang="en-US" sz="2000">
                <a:latin typeface="Times New Roman"/>
                <a:ea typeface="Times New Roman"/>
                <a:cs typeface="Times New Roman"/>
                <a:sym typeface="Times New Roman"/>
              </a:rPr>
              <a:t>as </a:t>
            </a:r>
            <a:r>
              <a:rPr b="1" lang="en-US" sz="2000">
                <a:solidFill>
                  <a:srgbClr val="002060"/>
                </a:solidFill>
                <a:latin typeface="Times New Roman"/>
                <a:ea typeface="Times New Roman"/>
                <a:cs typeface="Times New Roman"/>
                <a:sym typeface="Times New Roman"/>
              </a:rPr>
              <a:t>word processors, spreadsheets, compilers, and web browsers-define how these resources are used to solve users' computing problems. </a:t>
            </a:r>
            <a:endParaRPr sz="2000">
              <a:latin typeface="Times New Roman"/>
              <a:ea typeface="Times New Roman"/>
              <a:cs typeface="Times New Roman"/>
              <a:sym typeface="Times New Roman"/>
            </a:endParaRPr>
          </a:p>
          <a:p>
            <a:pPr indent="0" lvl="0" marL="0" rtl="0" algn="just">
              <a:lnSpc>
                <a:spcPct val="15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The </a:t>
            </a:r>
            <a:r>
              <a:rPr b="1" lang="en-US" sz="2000">
                <a:solidFill>
                  <a:srgbClr val="FF0000"/>
                </a:solidFill>
                <a:latin typeface="Times New Roman"/>
                <a:ea typeface="Times New Roman"/>
                <a:cs typeface="Times New Roman"/>
                <a:sym typeface="Times New Roman"/>
              </a:rPr>
              <a:t>operating system </a:t>
            </a:r>
            <a:r>
              <a:rPr b="1" lang="en-US" sz="2000">
                <a:solidFill>
                  <a:srgbClr val="385623"/>
                </a:solidFill>
                <a:latin typeface="Times New Roman"/>
                <a:ea typeface="Times New Roman"/>
                <a:cs typeface="Times New Roman"/>
                <a:sym typeface="Times New Roman"/>
              </a:rPr>
              <a:t>controls</a:t>
            </a:r>
            <a:r>
              <a:rPr lang="en-US" sz="2000">
                <a:latin typeface="Times New Roman"/>
                <a:ea typeface="Times New Roman"/>
                <a:cs typeface="Times New Roman"/>
                <a:sym typeface="Times New Roman"/>
              </a:rPr>
              <a:t> and </a:t>
            </a:r>
            <a:r>
              <a:rPr b="1" lang="en-US" sz="2000">
                <a:solidFill>
                  <a:srgbClr val="385623"/>
                </a:solidFill>
                <a:latin typeface="Times New Roman"/>
                <a:ea typeface="Times New Roman"/>
                <a:cs typeface="Times New Roman"/>
                <a:sym typeface="Times New Roman"/>
              </a:rPr>
              <a:t>coordinates</a:t>
            </a:r>
            <a:r>
              <a:rPr lang="en-US" sz="2000">
                <a:latin typeface="Times New Roman"/>
                <a:ea typeface="Times New Roman"/>
                <a:cs typeface="Times New Roman"/>
                <a:sym typeface="Times New Roman"/>
              </a:rPr>
              <a:t> the </a:t>
            </a:r>
            <a:r>
              <a:rPr b="1" lang="en-US" sz="2000">
                <a:solidFill>
                  <a:srgbClr val="002060"/>
                </a:solidFill>
                <a:latin typeface="Times New Roman"/>
                <a:ea typeface="Times New Roman"/>
                <a:cs typeface="Times New Roman"/>
                <a:sym typeface="Times New Roman"/>
              </a:rPr>
              <a:t>use of the hardware among the various application programs for the various users.</a:t>
            </a:r>
            <a:endParaRPr sz="2000">
              <a:latin typeface="Times New Roman"/>
              <a:ea typeface="Times New Roman"/>
              <a:cs typeface="Times New Roman"/>
              <a:sym typeface="Times New Roman"/>
            </a:endParaRPr>
          </a:p>
          <a:p>
            <a:pPr indent="0" lvl="0" marL="0" rtl="0" algn="just">
              <a:lnSpc>
                <a:spcPct val="15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The role of the operating system can be seen in two viewpoints:-</a:t>
            </a:r>
            <a:endParaRPr/>
          </a:p>
          <a:p>
            <a:pPr indent="-228600" lvl="0" marL="228600" rtl="0" algn="just">
              <a:lnSpc>
                <a:spcPct val="150000"/>
              </a:lnSpc>
              <a:spcBef>
                <a:spcPts val="1000"/>
              </a:spcBef>
              <a:spcAft>
                <a:spcPts val="0"/>
              </a:spcAft>
              <a:buClr>
                <a:srgbClr val="385623"/>
              </a:buClr>
              <a:buSzPts val="2000"/>
              <a:buChar char="•"/>
            </a:pPr>
            <a:r>
              <a:rPr b="1" lang="en-US" sz="2000">
                <a:solidFill>
                  <a:srgbClr val="385623"/>
                </a:solidFill>
                <a:latin typeface="Times New Roman"/>
                <a:ea typeface="Times New Roman"/>
                <a:cs typeface="Times New Roman"/>
                <a:sym typeface="Times New Roman"/>
              </a:rPr>
              <a:t>User view</a:t>
            </a:r>
            <a:endParaRPr/>
          </a:p>
          <a:p>
            <a:pPr indent="-228600" lvl="0" marL="228600" rtl="0" algn="just">
              <a:lnSpc>
                <a:spcPct val="150000"/>
              </a:lnSpc>
              <a:spcBef>
                <a:spcPts val="1000"/>
              </a:spcBef>
              <a:spcAft>
                <a:spcPts val="0"/>
              </a:spcAft>
              <a:buClr>
                <a:srgbClr val="385623"/>
              </a:buClr>
              <a:buSzPts val="2000"/>
              <a:buChar char="•"/>
            </a:pPr>
            <a:r>
              <a:rPr b="1" lang="en-US" sz="2000">
                <a:solidFill>
                  <a:srgbClr val="385623"/>
                </a:solidFill>
                <a:latin typeface="Times New Roman"/>
                <a:ea typeface="Times New Roman"/>
                <a:cs typeface="Times New Roman"/>
                <a:sym typeface="Times New Roman"/>
              </a:rPr>
              <a:t>System view</a:t>
            </a:r>
            <a:endParaRPr/>
          </a:p>
          <a:p>
            <a:pPr indent="-165100" lvl="0" marL="228600" rtl="0" algn="l">
              <a:lnSpc>
                <a:spcPct val="90000"/>
              </a:lnSpc>
              <a:spcBef>
                <a:spcPts val="1000"/>
              </a:spcBef>
              <a:spcAft>
                <a:spcPts val="0"/>
              </a:spcAft>
              <a:buClr>
                <a:schemeClr val="dk1"/>
              </a:buClr>
              <a:buSzPts val="1000"/>
              <a:buNone/>
            </a:pPr>
            <a:r>
              <a:t/>
            </a:r>
            <a:endParaRPr sz="10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ph idx="1" type="body"/>
          </p:nvPr>
        </p:nvSpPr>
        <p:spPr>
          <a:xfrm>
            <a:off x="2525485" y="0"/>
            <a:ext cx="9568543" cy="68580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Operating-System Services</a:t>
            </a:r>
            <a:endParaRPr sz="2400">
              <a:solidFill>
                <a:srgbClr val="FF0000"/>
              </a:solidFill>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ts val="2400"/>
              <a:buChar char="•"/>
            </a:pPr>
            <a:r>
              <a:rPr lang="en-US" sz="2400">
                <a:latin typeface="Calibri"/>
                <a:ea typeface="Calibri"/>
                <a:cs typeface="Calibri"/>
                <a:sym typeface="Calibri"/>
              </a:rPr>
              <a:t>An operating system provides an environment for the execution of programs. It provides certain services to programs and to the users of those programs. The specific services provided, of course, differ from one operating system to another, but we can identify common classes. These operating system services are provided for the convenience of the programmer, to make the programming task easier.</a:t>
            </a:r>
            <a:endParaRPr sz="2400">
              <a:latin typeface="Calibri"/>
              <a:ea typeface="Calibri"/>
              <a:cs typeface="Calibri"/>
              <a:sym typeface="Calibri"/>
            </a:endParaRPr>
          </a:p>
          <a:p>
            <a:pPr indent="-228600" lvl="0" marL="228600" rtl="0" algn="just">
              <a:lnSpc>
                <a:spcPct val="150000"/>
              </a:lnSpc>
              <a:spcBef>
                <a:spcPts val="1800"/>
              </a:spcBef>
              <a:spcAft>
                <a:spcPts val="0"/>
              </a:spcAft>
              <a:buClr>
                <a:schemeClr val="dk1"/>
              </a:buClr>
              <a:buSzPts val="2400"/>
              <a:buChar char="•"/>
            </a:pPr>
            <a:r>
              <a:rPr lang="en-US" sz="2400">
                <a:latin typeface="Calibri"/>
                <a:ea typeface="Calibri"/>
                <a:cs typeface="Calibri"/>
                <a:sym typeface="Calibri"/>
              </a:rPr>
              <a:t>One set of operating-system services provides functions that </a:t>
            </a:r>
            <a:r>
              <a:rPr lang="en-US" sz="2400">
                <a:solidFill>
                  <a:srgbClr val="FF0000"/>
                </a:solidFill>
                <a:latin typeface="Calibri"/>
                <a:ea typeface="Calibri"/>
                <a:cs typeface="Calibri"/>
                <a:sym typeface="Calibri"/>
              </a:rPr>
              <a:t>are helpful to the user</a:t>
            </a:r>
            <a:r>
              <a:rPr lang="en-US" sz="2400">
                <a:latin typeface="Calibri"/>
                <a:ea typeface="Calibri"/>
                <a:cs typeface="Calibri"/>
                <a:sym typeface="Calibri"/>
              </a:rPr>
              <a:t>. This can be listed as shown below:</a:t>
            </a:r>
            <a:endParaRPr sz="2400">
              <a:latin typeface="Calibri"/>
              <a:ea typeface="Calibri"/>
              <a:cs typeface="Calibri"/>
              <a:sym typeface="Calibri"/>
            </a:endParaRPr>
          </a:p>
          <a:p>
            <a:pPr indent="0" lvl="0" marL="0" rtl="0" algn="l">
              <a:lnSpc>
                <a:spcPct val="90000"/>
              </a:lnSpc>
              <a:spcBef>
                <a:spcPts val="1800"/>
              </a:spcBef>
              <a:spcAft>
                <a:spcPts val="0"/>
              </a:spcAft>
              <a:buClr>
                <a:schemeClr val="dk1"/>
              </a:buClr>
              <a:buSzPts val="2800"/>
              <a:buNone/>
            </a:pPr>
            <a:r>
              <a:t/>
            </a:r>
            <a:endParaRPr/>
          </a:p>
        </p:txBody>
      </p:sp>
      <p:sp>
        <p:nvSpPr>
          <p:cNvPr id="597" name="Google Shape;597;p8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1"/>
          <p:cNvSpPr txBox="1"/>
          <p:nvPr>
            <p:ph idx="1" type="body"/>
          </p:nvPr>
        </p:nvSpPr>
        <p:spPr>
          <a:xfrm>
            <a:off x="2503714" y="130628"/>
            <a:ext cx="9688286" cy="6727371"/>
          </a:xfrm>
          <a:prstGeom prst="rect">
            <a:avLst/>
          </a:prstGeom>
          <a:noFill/>
          <a:ln>
            <a:noFill/>
          </a:ln>
        </p:spPr>
        <p:txBody>
          <a:bodyPr anchorCtr="0" anchor="t" bIns="45700" lIns="91425" spcFirstLastPara="1" rIns="91425" wrap="square" tIns="45700">
            <a:normAutofit/>
          </a:bodyPr>
          <a:lstStyle/>
          <a:p>
            <a:pPr indent="0" lvl="0" marL="0" rtl="0" algn="just">
              <a:lnSpc>
                <a:spcPct val="16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User interface</a:t>
            </a:r>
            <a:r>
              <a:rPr lang="en-US" sz="2400">
                <a:solidFill>
                  <a:srgbClr val="000000"/>
                </a:solidFill>
                <a:latin typeface="Calibri"/>
                <a:ea typeface="Calibri"/>
                <a:cs typeface="Calibri"/>
                <a:sym typeface="Calibri"/>
              </a:rPr>
              <a:t>: Almost all operating systems have a user interface (UI). This interface can take several forms. One is a command-line interface (CLI), which uses text commands and a method for entering them (say, a program to allow entering and editing of commands). Another is a batch interface, in which commands and directives to control those commands are entered into files, and those files are executed. Most commonly, a graphical user interface (GUI) is used.</a:t>
            </a:r>
            <a:endParaRPr/>
          </a:p>
          <a:p>
            <a:pPr indent="0" lvl="0" marL="0" rtl="0" algn="just">
              <a:lnSpc>
                <a:spcPct val="160000"/>
              </a:lnSpc>
              <a:spcBef>
                <a:spcPts val="1000"/>
              </a:spcBef>
              <a:spcAft>
                <a:spcPts val="0"/>
              </a:spcAft>
              <a:buClr>
                <a:srgbClr val="000000"/>
              </a:buClr>
              <a:buSzPts val="2400"/>
              <a:buNone/>
            </a:pPr>
            <a:r>
              <a:rPr b="1" lang="en-US" sz="2400">
                <a:solidFill>
                  <a:srgbClr val="000000"/>
                </a:solidFill>
                <a:latin typeface="Calibri"/>
                <a:ea typeface="Calibri"/>
                <a:cs typeface="Calibri"/>
                <a:sym typeface="Calibri"/>
              </a:rPr>
              <a:t>Program execution</a:t>
            </a:r>
            <a:r>
              <a:rPr lang="en-US" sz="2400">
                <a:solidFill>
                  <a:srgbClr val="000000"/>
                </a:solidFill>
                <a:latin typeface="Calibri"/>
                <a:ea typeface="Calibri"/>
                <a:cs typeface="Calibri"/>
                <a:sym typeface="Calibri"/>
              </a:rPr>
              <a:t>: The operating system must be able to load a program into memory and to run that program. The program must be able to end its execution, either normally or abnormally (indicating error).</a:t>
            </a:r>
            <a:endParaRPr sz="2400">
              <a:solidFill>
                <a:srgbClr val="000000"/>
              </a:solidFill>
              <a:latin typeface="Calibri"/>
              <a:ea typeface="Calibri"/>
              <a:cs typeface="Calibri"/>
              <a:sym typeface="Calibri"/>
            </a:endParaRPr>
          </a:p>
          <a:p>
            <a:pPr indent="-114300" lvl="0" marL="228600" rtl="0" algn="l">
              <a:lnSpc>
                <a:spcPct val="90000"/>
              </a:lnSpc>
              <a:spcBef>
                <a:spcPts val="1000"/>
              </a:spcBef>
              <a:spcAft>
                <a:spcPts val="0"/>
              </a:spcAft>
              <a:buClr>
                <a:schemeClr val="dk1"/>
              </a:buClr>
              <a:buSzPts val="1800"/>
              <a:buNone/>
            </a:pPr>
            <a:r>
              <a:t/>
            </a:r>
            <a:endParaRPr sz="1800">
              <a:solidFill>
                <a:srgbClr val="000000"/>
              </a:solidFill>
              <a:latin typeface="Cambria"/>
              <a:ea typeface="Cambria"/>
              <a:cs typeface="Cambria"/>
              <a:sym typeface="Cambria"/>
            </a:endParaRPr>
          </a:p>
          <a:p>
            <a:pPr indent="-50800" lvl="0" marL="228600" rtl="0" algn="l">
              <a:lnSpc>
                <a:spcPct val="90000"/>
              </a:lnSpc>
              <a:spcBef>
                <a:spcPts val="1000"/>
              </a:spcBef>
              <a:spcAft>
                <a:spcPts val="0"/>
              </a:spcAft>
              <a:buClr>
                <a:schemeClr val="dk1"/>
              </a:buClr>
              <a:buSzPts val="2800"/>
              <a:buNone/>
            </a:pPr>
            <a:r>
              <a:t/>
            </a:r>
            <a:endParaRPr/>
          </a:p>
        </p:txBody>
      </p:sp>
      <p:sp>
        <p:nvSpPr>
          <p:cNvPr id="603" name="Google Shape;603;p81"/>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2"/>
          <p:cNvSpPr txBox="1"/>
          <p:nvPr>
            <p:ph idx="1" type="body"/>
          </p:nvPr>
        </p:nvSpPr>
        <p:spPr>
          <a:xfrm>
            <a:off x="2514600" y="87086"/>
            <a:ext cx="9525000" cy="669471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I/O operations</a:t>
            </a:r>
            <a:r>
              <a:rPr lang="en-US" sz="2400">
                <a:solidFill>
                  <a:srgbClr val="000000"/>
                </a:solidFill>
                <a:latin typeface="Calibri"/>
                <a:ea typeface="Calibri"/>
                <a:cs typeface="Calibri"/>
                <a:sym typeface="Calibri"/>
              </a:rPr>
              <a:t>: A running program may require I/O, which may involve a file or an I/O device. For specific devices, special functions may be desired (such as recording to a CD or DVD drive or blanking a CRT screen). For efficiency and protection, users usually cannot control I/O devices directly. Therefore, the operating system must provide a means to do I/O. </a:t>
            </a:r>
            <a:endParaRPr sz="24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400"/>
              <a:buNone/>
            </a:pPr>
            <a:r>
              <a:rPr b="1" lang="en-US" sz="2400">
                <a:solidFill>
                  <a:srgbClr val="000000"/>
                </a:solidFill>
                <a:latin typeface="Calibri"/>
                <a:ea typeface="Calibri"/>
                <a:cs typeface="Calibri"/>
                <a:sym typeface="Calibri"/>
              </a:rPr>
              <a:t>File-system manipulation</a:t>
            </a:r>
            <a:r>
              <a:rPr lang="en-US" sz="2400">
                <a:solidFill>
                  <a:srgbClr val="000000"/>
                </a:solidFill>
                <a:latin typeface="Calibri"/>
                <a:ea typeface="Calibri"/>
                <a:cs typeface="Calibri"/>
                <a:sym typeface="Calibri"/>
              </a:rPr>
              <a:t>: The file system is of particular interest. Obviously, programs need to read and write files and directories. They also need to create and delete them by name, search for a given file, and list file information. Finally, some programs include permissions management to allow or deny access to files or directories based on file ownership.</a:t>
            </a:r>
            <a:endParaRPr sz="24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609" name="Google Shape;609;p8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3"/>
          <p:cNvSpPr txBox="1"/>
          <p:nvPr>
            <p:ph idx="1" type="body"/>
          </p:nvPr>
        </p:nvSpPr>
        <p:spPr>
          <a:xfrm>
            <a:off x="2547257" y="108857"/>
            <a:ext cx="9470572" cy="6640286"/>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Communications</a:t>
            </a:r>
            <a:r>
              <a:rPr lang="en-US" sz="2400">
                <a:solidFill>
                  <a:srgbClr val="000000"/>
                </a:solidFill>
                <a:latin typeface="Calibri"/>
                <a:ea typeface="Calibri"/>
                <a:cs typeface="Calibri"/>
                <a:sym typeface="Calibri"/>
              </a:rPr>
              <a:t>: There are many circumstances in which one process needs to exchange information with another process. Such communication may occur between processes that are executing on the same computer or between processes that are executing on different computer systems tied together by a computer network.</a:t>
            </a:r>
            <a:endParaRPr sz="2400">
              <a:solidFill>
                <a:srgbClr val="000000"/>
              </a:solidFill>
              <a:latin typeface="Calibri"/>
              <a:ea typeface="Calibri"/>
              <a:cs typeface="Calibri"/>
              <a:sym typeface="Calibri"/>
            </a:endParaRPr>
          </a:p>
          <a:p>
            <a:pPr indent="0" lvl="0" marL="0" rtl="0" algn="just">
              <a:lnSpc>
                <a:spcPct val="150000"/>
              </a:lnSpc>
              <a:spcBef>
                <a:spcPts val="1000"/>
              </a:spcBef>
              <a:spcAft>
                <a:spcPts val="0"/>
              </a:spcAft>
              <a:buClr>
                <a:srgbClr val="000000"/>
              </a:buClr>
              <a:buSzPts val="2400"/>
              <a:buNone/>
            </a:pPr>
            <a:r>
              <a:rPr b="1" lang="en-US" sz="2400">
                <a:solidFill>
                  <a:srgbClr val="000000"/>
                </a:solidFill>
                <a:latin typeface="Calibri"/>
                <a:ea typeface="Calibri"/>
                <a:cs typeface="Calibri"/>
                <a:sym typeface="Calibri"/>
              </a:rPr>
              <a:t>Error detection</a:t>
            </a:r>
            <a:r>
              <a:rPr lang="en-US" sz="2400">
                <a:solidFill>
                  <a:srgbClr val="000000"/>
                </a:solidFill>
                <a:latin typeface="Calibri"/>
                <a:ea typeface="Calibri"/>
                <a:cs typeface="Calibri"/>
                <a:sym typeface="Calibri"/>
              </a:rPr>
              <a:t>: The operating system needs to be constantly aware of possible errors. Errors may occur in the CPU and memory and hardware (such as a memory error or a power failure), in I/O devices (such as a parity error on tape, a connection failure on a network, or lack of paper in the printer), and in the user program (such as an arithmetic overflow, an attempt to access an illegal memory location, or a too-great use of CPU time).</a:t>
            </a:r>
            <a:endParaRPr sz="2400">
              <a:solidFill>
                <a:srgbClr val="000000"/>
              </a:solidFill>
              <a:latin typeface="Calibri"/>
              <a:ea typeface="Calibri"/>
              <a:cs typeface="Calibri"/>
              <a:sym typeface="Calibri"/>
            </a:endParaRPr>
          </a:p>
          <a:p>
            <a:pPr indent="-50800" lvl="0" marL="228600" rtl="0" algn="l">
              <a:lnSpc>
                <a:spcPct val="90000"/>
              </a:lnSpc>
              <a:spcBef>
                <a:spcPts val="1015"/>
              </a:spcBef>
              <a:spcAft>
                <a:spcPts val="0"/>
              </a:spcAft>
              <a:buClr>
                <a:schemeClr val="dk1"/>
              </a:buClr>
              <a:buSzPts val="2800"/>
              <a:buNone/>
            </a:pPr>
            <a:r>
              <a:t/>
            </a:r>
            <a:endParaRPr/>
          </a:p>
        </p:txBody>
      </p:sp>
      <p:sp>
        <p:nvSpPr>
          <p:cNvPr id="615" name="Google Shape;615;p8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idx="1" type="body"/>
          </p:nvPr>
        </p:nvSpPr>
        <p:spPr>
          <a:xfrm>
            <a:off x="2536371" y="119742"/>
            <a:ext cx="9579429" cy="6596743"/>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Another set of operating-system functions exists not for helping the user but rather for ensuring the </a:t>
            </a:r>
            <a:r>
              <a:rPr lang="en-US" sz="2400">
                <a:solidFill>
                  <a:srgbClr val="FF0000"/>
                </a:solidFill>
                <a:latin typeface="Calibri"/>
                <a:ea typeface="Calibri"/>
                <a:cs typeface="Calibri"/>
                <a:sym typeface="Calibri"/>
              </a:rPr>
              <a:t>efficient operation of the system </a:t>
            </a:r>
            <a:r>
              <a:rPr lang="en-US" sz="2400">
                <a:latin typeface="Calibri"/>
                <a:ea typeface="Calibri"/>
                <a:cs typeface="Calibri"/>
                <a:sym typeface="Calibri"/>
              </a:rPr>
              <a:t>itself. Systems with multiple users can gain efficiency by sharing the computer resources among the users. This can be listed as shown below:</a:t>
            </a:r>
            <a:endParaRPr sz="2400">
              <a:latin typeface="Calibri"/>
              <a:ea typeface="Calibri"/>
              <a:cs typeface="Calibri"/>
              <a:sym typeface="Calibri"/>
            </a:endParaRPr>
          </a:p>
          <a:p>
            <a:pPr indent="0" lvl="0" marL="0" rtl="0" algn="just">
              <a:lnSpc>
                <a:spcPct val="150000"/>
              </a:lnSpc>
              <a:spcBef>
                <a:spcPts val="1800"/>
              </a:spcBef>
              <a:spcAft>
                <a:spcPts val="0"/>
              </a:spcAft>
              <a:buClr>
                <a:srgbClr val="000000"/>
              </a:buClr>
              <a:buSzPts val="2400"/>
              <a:buNone/>
            </a:pPr>
            <a:r>
              <a:rPr b="1" lang="en-US" sz="2400">
                <a:solidFill>
                  <a:srgbClr val="000000"/>
                </a:solidFill>
                <a:latin typeface="Calibri"/>
                <a:ea typeface="Calibri"/>
                <a:cs typeface="Calibri"/>
                <a:sym typeface="Calibri"/>
              </a:rPr>
              <a:t>Resource allocation</a:t>
            </a:r>
            <a:r>
              <a:rPr lang="en-US" sz="2400">
                <a:solidFill>
                  <a:srgbClr val="000000"/>
                </a:solidFill>
                <a:latin typeface="Calibri"/>
                <a:ea typeface="Calibri"/>
                <a:cs typeface="Calibri"/>
                <a:sym typeface="Calibri"/>
              </a:rPr>
              <a:t>: When there are multiple users or multiple jobs running at the same time, resources must be allocated to each of them. Many different types of resources are managed by the operating system.</a:t>
            </a:r>
            <a:endParaRPr sz="2400">
              <a:solidFill>
                <a:srgbClr val="000000"/>
              </a:solidFill>
              <a:latin typeface="Calibri"/>
              <a:ea typeface="Calibri"/>
              <a:cs typeface="Calibri"/>
              <a:sym typeface="Calibri"/>
            </a:endParaRPr>
          </a:p>
          <a:p>
            <a:pPr indent="0" lvl="0" marL="0" rtl="0" algn="just">
              <a:lnSpc>
                <a:spcPct val="150000"/>
              </a:lnSpc>
              <a:spcBef>
                <a:spcPts val="1015"/>
              </a:spcBef>
              <a:spcAft>
                <a:spcPts val="0"/>
              </a:spcAft>
              <a:buClr>
                <a:srgbClr val="000000"/>
              </a:buClr>
              <a:buSzPts val="2400"/>
              <a:buNone/>
            </a:pPr>
            <a:r>
              <a:rPr b="1" lang="en-US" sz="2400">
                <a:solidFill>
                  <a:srgbClr val="000000"/>
                </a:solidFill>
                <a:latin typeface="Calibri"/>
                <a:ea typeface="Calibri"/>
                <a:cs typeface="Calibri"/>
                <a:sym typeface="Calibri"/>
              </a:rPr>
              <a:t>Accounting</a:t>
            </a:r>
            <a:r>
              <a:rPr lang="en-US" sz="2400">
                <a:solidFill>
                  <a:srgbClr val="000000"/>
                </a:solidFill>
                <a:latin typeface="Calibri"/>
                <a:ea typeface="Calibri"/>
                <a:cs typeface="Calibri"/>
                <a:sym typeface="Calibri"/>
              </a:rPr>
              <a:t>: We want to keep track of which users use how much and what kinds of computer resources. This record keeping may be used for accounting (so that users can be billed) or simply for accumulating usage statistics. </a:t>
            </a:r>
            <a:endParaRPr sz="24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621" name="Google Shape;621;p8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5"/>
          <p:cNvSpPr txBox="1"/>
          <p:nvPr>
            <p:ph idx="1" type="body"/>
          </p:nvPr>
        </p:nvSpPr>
        <p:spPr>
          <a:xfrm>
            <a:off x="2526211" y="1584961"/>
            <a:ext cx="9535886" cy="291592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rgbClr val="000000"/>
              </a:buClr>
              <a:buSzPts val="2400"/>
              <a:buNone/>
            </a:pPr>
            <a:r>
              <a:rPr b="1" lang="en-US" sz="2400">
                <a:solidFill>
                  <a:srgbClr val="000000"/>
                </a:solidFill>
                <a:latin typeface="Calibri"/>
                <a:ea typeface="Calibri"/>
                <a:cs typeface="Calibri"/>
                <a:sym typeface="Calibri"/>
              </a:rPr>
              <a:t>Protection and security</a:t>
            </a:r>
            <a:r>
              <a:rPr lang="en-US" sz="2400">
                <a:solidFill>
                  <a:srgbClr val="000000"/>
                </a:solidFill>
                <a:latin typeface="Calibri"/>
                <a:ea typeface="Calibri"/>
                <a:cs typeface="Calibri"/>
                <a:sym typeface="Calibri"/>
              </a:rPr>
              <a:t>: The owners of information stored in a multiuser or networked computer system may want to control use of that information. When several separate processes execute concurrently, it should not be possible for one process to interfere with the others or with the operating system itself.</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627" name="Google Shape;627;p8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6"/>
          <p:cNvSpPr txBox="1"/>
          <p:nvPr>
            <p:ph idx="1" type="body"/>
          </p:nvPr>
        </p:nvSpPr>
        <p:spPr>
          <a:xfrm>
            <a:off x="2525485" y="119743"/>
            <a:ext cx="9481457" cy="6618514"/>
          </a:xfrm>
          <a:prstGeom prst="rect">
            <a:avLst/>
          </a:prstGeom>
          <a:noFill/>
          <a:ln>
            <a:noFill/>
          </a:ln>
        </p:spPr>
        <p:txBody>
          <a:bodyPr anchorCtr="0" anchor="t" bIns="45700" lIns="91425" spcFirstLastPara="1" rIns="91425" wrap="square" tIns="45700">
            <a:normAutofit/>
          </a:bodyPr>
          <a:lstStyle/>
          <a:p>
            <a:pPr indent="0" lvl="0" marL="0" rtl="0" algn="ctr">
              <a:lnSpc>
                <a:spcPct val="16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User Operating-System Interface</a:t>
            </a:r>
            <a:endParaRPr/>
          </a:p>
          <a:p>
            <a:pPr indent="0" lvl="0" marL="0" rtl="0" algn="l">
              <a:lnSpc>
                <a:spcPct val="160000"/>
              </a:lnSpc>
              <a:spcBef>
                <a:spcPts val="1800"/>
              </a:spcBef>
              <a:spcAft>
                <a:spcPts val="0"/>
              </a:spcAft>
              <a:buClr>
                <a:schemeClr val="dk1"/>
              </a:buClr>
              <a:buSzPts val="2400"/>
              <a:buNone/>
            </a:pPr>
            <a:r>
              <a:rPr lang="en-US" sz="2400">
                <a:latin typeface="Calibri"/>
                <a:ea typeface="Calibri"/>
                <a:cs typeface="Calibri"/>
                <a:sym typeface="Calibri"/>
              </a:rPr>
              <a:t>User interface is something that allows the user to interact with the OS</a:t>
            </a:r>
            <a:endParaRPr sz="2400">
              <a:latin typeface="Calibri"/>
              <a:ea typeface="Calibri"/>
              <a:cs typeface="Calibri"/>
              <a:sym typeface="Calibri"/>
            </a:endParaRPr>
          </a:p>
          <a:p>
            <a:pPr indent="0" lvl="0" marL="0" rtl="0" algn="just">
              <a:lnSpc>
                <a:spcPct val="160000"/>
              </a:lnSpc>
              <a:spcBef>
                <a:spcPts val="1800"/>
              </a:spcBef>
              <a:spcAft>
                <a:spcPts val="0"/>
              </a:spcAft>
              <a:buClr>
                <a:schemeClr val="dk1"/>
              </a:buClr>
              <a:buSzPts val="2400"/>
              <a:buNone/>
            </a:pPr>
            <a:r>
              <a:rPr lang="en-US" sz="2400">
                <a:latin typeface="Calibri"/>
                <a:ea typeface="Calibri"/>
                <a:cs typeface="Calibri"/>
                <a:sym typeface="Calibri"/>
              </a:rPr>
              <a:t>There are two fundamental approaches for users to interface with the operating system. </a:t>
            </a:r>
            <a:endParaRPr/>
          </a:p>
          <a:p>
            <a:pPr indent="-228600" lvl="0" marL="228600" rtl="0" algn="just">
              <a:lnSpc>
                <a:spcPct val="160000"/>
              </a:lnSpc>
              <a:spcBef>
                <a:spcPts val="1800"/>
              </a:spcBef>
              <a:spcAft>
                <a:spcPts val="0"/>
              </a:spcAft>
              <a:buClr>
                <a:schemeClr val="dk1"/>
              </a:buClr>
              <a:buSzPts val="2400"/>
              <a:buChar char="•"/>
            </a:pPr>
            <a:r>
              <a:rPr lang="en-US" sz="2400">
                <a:latin typeface="Calibri"/>
                <a:ea typeface="Calibri"/>
                <a:cs typeface="Calibri"/>
                <a:sym typeface="Calibri"/>
              </a:rPr>
              <a:t>One technique is to provide a </a:t>
            </a:r>
            <a:r>
              <a:rPr lang="en-US" sz="2400">
                <a:solidFill>
                  <a:srgbClr val="2F5496"/>
                </a:solidFill>
                <a:latin typeface="Calibri"/>
                <a:ea typeface="Calibri"/>
                <a:cs typeface="Calibri"/>
                <a:sym typeface="Calibri"/>
              </a:rPr>
              <a:t>command-line interface </a:t>
            </a:r>
            <a:r>
              <a:rPr lang="en-US" sz="2400">
                <a:latin typeface="Calibri"/>
                <a:ea typeface="Calibri"/>
                <a:cs typeface="Calibri"/>
                <a:sym typeface="Calibri"/>
              </a:rPr>
              <a:t>or command interpreter that allows users to directly enter commands that are to be performed by the operating system.</a:t>
            </a:r>
            <a:endParaRPr/>
          </a:p>
          <a:p>
            <a:pPr indent="-228600" lvl="0" marL="228600" rtl="0" algn="just">
              <a:lnSpc>
                <a:spcPct val="160000"/>
              </a:lnSpc>
              <a:spcBef>
                <a:spcPts val="1800"/>
              </a:spcBef>
              <a:spcAft>
                <a:spcPts val="0"/>
              </a:spcAft>
              <a:buClr>
                <a:schemeClr val="dk1"/>
              </a:buClr>
              <a:buSzPts val="2400"/>
              <a:buChar char="•"/>
            </a:pPr>
            <a:r>
              <a:rPr lang="en-US" sz="2400">
                <a:latin typeface="Calibri"/>
                <a:ea typeface="Calibri"/>
                <a:cs typeface="Calibri"/>
                <a:sym typeface="Calibri"/>
              </a:rPr>
              <a:t> The second approach allows the user to interface with the operating system via </a:t>
            </a:r>
            <a:r>
              <a:rPr lang="en-US" sz="2400">
                <a:solidFill>
                  <a:srgbClr val="2F5496"/>
                </a:solidFill>
                <a:latin typeface="Calibri"/>
                <a:ea typeface="Calibri"/>
                <a:cs typeface="Calibri"/>
                <a:sym typeface="Calibri"/>
              </a:rPr>
              <a:t>a graphical user interface or GUI.</a:t>
            </a:r>
            <a:endParaRPr sz="2400">
              <a:solidFill>
                <a:srgbClr val="2F5496"/>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633" name="Google Shape;633;p8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7"/>
          <p:cNvSpPr txBox="1"/>
          <p:nvPr>
            <p:ph idx="1" type="body"/>
          </p:nvPr>
        </p:nvSpPr>
        <p:spPr>
          <a:xfrm>
            <a:off x="2547257" y="185057"/>
            <a:ext cx="9470572" cy="6542314"/>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b="1" lang="en-US" sz="2400">
                <a:latin typeface="Calibri"/>
                <a:ea typeface="Calibri"/>
                <a:cs typeface="Calibri"/>
                <a:sym typeface="Calibri"/>
              </a:rPr>
              <a:t>Command Interpreter</a:t>
            </a:r>
            <a:endParaRPr sz="2400">
              <a:latin typeface="Calibri"/>
              <a:ea typeface="Calibri"/>
              <a:cs typeface="Calibri"/>
              <a:sym typeface="Calibri"/>
            </a:endParaRPr>
          </a:p>
          <a:p>
            <a:pPr indent="0" lvl="0" marL="0" rtl="0" algn="just">
              <a:lnSpc>
                <a:spcPct val="150000"/>
              </a:lnSpc>
              <a:spcBef>
                <a:spcPts val="1800"/>
              </a:spcBef>
              <a:spcAft>
                <a:spcPts val="0"/>
              </a:spcAft>
              <a:buClr>
                <a:schemeClr val="dk1"/>
              </a:buClr>
              <a:buSzPts val="2400"/>
              <a:buNone/>
            </a:pPr>
            <a:r>
              <a:rPr lang="en-US" sz="2400">
                <a:latin typeface="Calibri"/>
                <a:ea typeface="Calibri"/>
                <a:cs typeface="Calibri"/>
                <a:sym typeface="Calibri"/>
              </a:rPr>
              <a:t>Some operating systems include the command interpreter in the kernel. Others, such as Windows XP and UNIX, treat the command interpreter as a special program that is running when a job is initiated or when a user first logs on (on interactive systems). On systems with multiple command interpreters to choose from, the interpreters are known as shells. The main function of the command interpreter is to get and execute the next user-specified command. Many of the commands given at this level manipulate files: create, delete, list, print, copy, execute, and so on. The MS-DOS and UNIX shells operate in this way. There are two general ways in which these commands can be implemented.</a:t>
            </a:r>
            <a:endParaRPr sz="24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639" name="Google Shape;639;p8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8"/>
          <p:cNvSpPr txBox="1"/>
          <p:nvPr>
            <p:ph idx="1" type="body"/>
          </p:nvPr>
        </p:nvSpPr>
        <p:spPr>
          <a:xfrm>
            <a:off x="2529840" y="152400"/>
            <a:ext cx="9438640" cy="6705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50000"/>
              </a:lnSpc>
              <a:spcBef>
                <a:spcPts val="0"/>
              </a:spcBef>
              <a:spcAft>
                <a:spcPts val="0"/>
              </a:spcAft>
              <a:buClr>
                <a:srgbClr val="FF0000"/>
              </a:buClr>
              <a:buSzPct val="100000"/>
              <a:buNone/>
            </a:pPr>
            <a:r>
              <a:rPr b="1" lang="en-US" sz="2400">
                <a:solidFill>
                  <a:srgbClr val="FF0000"/>
                </a:solidFill>
                <a:latin typeface="Calibri"/>
                <a:ea typeface="Calibri"/>
                <a:cs typeface="Calibri"/>
                <a:sym typeface="Calibri"/>
              </a:rPr>
              <a:t>System Calls</a:t>
            </a:r>
            <a:endParaRPr sz="2400">
              <a:solidFill>
                <a:srgbClr val="FF0000"/>
              </a:solidFill>
              <a:latin typeface="Calibri"/>
              <a:ea typeface="Calibri"/>
              <a:cs typeface="Calibri"/>
              <a:sym typeface="Calibri"/>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System calls provide an interface to the services made available by an operating system. </a:t>
            </a:r>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System call is programmatic way in which a computer program requests a service from kernel of OS.</a:t>
            </a:r>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These calls are generally available as routines written in C and C</a:t>
            </a:r>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Before we discuss how an operating system makes system calls available, let's first use an example to illustrate how system calls are used: writing a simple program to read data from one file and copy them to another file. </a:t>
            </a:r>
            <a:endParaRPr/>
          </a:p>
          <a:p>
            <a:pPr indent="0" lvl="0" marL="0" rtl="0" algn="just">
              <a:lnSpc>
                <a:spcPct val="150000"/>
              </a:lnSpc>
              <a:spcBef>
                <a:spcPts val="1000"/>
              </a:spcBef>
              <a:spcAft>
                <a:spcPts val="0"/>
              </a:spcAft>
              <a:buClr>
                <a:schemeClr val="dk1"/>
              </a:buClr>
              <a:buSzPct val="100000"/>
              <a:buNone/>
            </a:pPr>
            <a:r>
              <a:rPr lang="en-US" sz="2600">
                <a:latin typeface="Calibri"/>
                <a:ea typeface="Calibri"/>
                <a:cs typeface="Calibri"/>
                <a:sym typeface="Calibri"/>
              </a:rPr>
              <a:t>The first input that the program will need is the names of the two files: the input file and the output file. These names can be specified in many ways, depending on the operating-system design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645" name="Google Shape;645;p88"/>
          <p:cNvSpPr txBox="1"/>
          <p:nvPr/>
        </p:nvSpPr>
        <p:spPr>
          <a:xfrm>
            <a:off x="524064" y="3910372"/>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9"/>
          <p:cNvSpPr txBox="1"/>
          <p:nvPr>
            <p:ph idx="1" type="body"/>
          </p:nvPr>
        </p:nvSpPr>
        <p:spPr>
          <a:xfrm>
            <a:off x="2550160" y="274320"/>
            <a:ext cx="9448800" cy="643128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Calibri"/>
                <a:ea typeface="Calibri"/>
                <a:cs typeface="Calibri"/>
                <a:sym typeface="Calibri"/>
              </a:rPr>
              <a:t>Finally, after the entire file is copied, the program may close both files (another system call), write a message to the console or window (more system calls), and finally terminate normally (the final system call). As we can see, even simple programs may make heavy use of the operating system. Frequently, systems execute thousands of system calls per second. This system call sequence is shown in figure. 2.1.</a:t>
            </a:r>
            <a:r>
              <a:rPr b="1" lang="en-US" sz="2400">
                <a:latin typeface="Calibri"/>
                <a:ea typeface="Calibri"/>
                <a:cs typeface="Calibri"/>
                <a:sym typeface="Calibri"/>
              </a:rPr>
              <a:t> </a:t>
            </a:r>
            <a:endParaRPr sz="24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651" name="Google Shape;651;p8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idx="1" type="body"/>
          </p:nvPr>
        </p:nvSpPr>
        <p:spPr>
          <a:xfrm>
            <a:off x="2708694" y="783771"/>
            <a:ext cx="8645106" cy="462849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60000"/>
              </a:lnSpc>
              <a:spcBef>
                <a:spcPts val="0"/>
              </a:spcBef>
              <a:spcAft>
                <a:spcPts val="0"/>
              </a:spcAft>
              <a:buClr>
                <a:srgbClr val="C00000"/>
              </a:buClr>
              <a:buSzPct val="100000"/>
              <a:buNone/>
            </a:pPr>
            <a:r>
              <a:rPr b="1" lang="en-US" sz="2400">
                <a:solidFill>
                  <a:srgbClr val="C00000"/>
                </a:solidFill>
                <a:latin typeface="Calibri"/>
                <a:ea typeface="Calibri"/>
                <a:cs typeface="Calibri"/>
                <a:sym typeface="Calibri"/>
              </a:rPr>
              <a:t>User View</a:t>
            </a:r>
            <a:endParaRPr/>
          </a:p>
          <a:p>
            <a:pPr indent="-228600" lvl="0" marL="228600" rtl="0" algn="just">
              <a:lnSpc>
                <a:spcPct val="170000"/>
              </a:lnSpc>
              <a:spcBef>
                <a:spcPts val="1000"/>
              </a:spcBef>
              <a:spcAft>
                <a:spcPts val="0"/>
              </a:spcAft>
              <a:buClr>
                <a:schemeClr val="dk1"/>
              </a:buClr>
              <a:buSzPct val="100000"/>
              <a:buChar char="•"/>
            </a:pPr>
            <a:r>
              <a:rPr lang="en-US" sz="2000">
                <a:latin typeface="Calibri"/>
                <a:ea typeface="Calibri"/>
                <a:cs typeface="Calibri"/>
                <a:sym typeface="Calibri"/>
              </a:rPr>
              <a:t>The user's view of the computer varies according to the interface being used. Most computer users sit in front of a PC, consisting of a monitor, keyboard, mouse, and system unit. </a:t>
            </a:r>
            <a:endParaRPr/>
          </a:p>
          <a:p>
            <a:pPr indent="-228600" lvl="0" marL="228600" rtl="0" algn="just">
              <a:lnSpc>
                <a:spcPct val="170000"/>
              </a:lnSpc>
              <a:spcBef>
                <a:spcPts val="1000"/>
              </a:spcBef>
              <a:spcAft>
                <a:spcPts val="0"/>
              </a:spcAft>
              <a:buClr>
                <a:schemeClr val="dk1"/>
              </a:buClr>
              <a:buSzPct val="100000"/>
              <a:buChar char="•"/>
            </a:pPr>
            <a:r>
              <a:rPr lang="en-US" sz="2000">
                <a:latin typeface="Calibri"/>
                <a:ea typeface="Calibri"/>
                <a:cs typeface="Calibri"/>
                <a:sym typeface="Calibri"/>
              </a:rPr>
              <a:t>Such a system is designed for one user to monopolize its resources.</a:t>
            </a:r>
            <a:endParaRPr/>
          </a:p>
          <a:p>
            <a:pPr indent="0" lvl="0" marL="0" rtl="0" algn="just">
              <a:lnSpc>
                <a:spcPct val="170000"/>
              </a:lnSpc>
              <a:spcBef>
                <a:spcPts val="1000"/>
              </a:spcBef>
              <a:spcAft>
                <a:spcPts val="0"/>
              </a:spcAft>
              <a:buClr>
                <a:schemeClr val="dk1"/>
              </a:buClr>
              <a:buSzPct val="100000"/>
              <a:buNone/>
            </a:pPr>
            <a:r>
              <a:rPr lang="en-US" sz="2000">
                <a:latin typeface="Calibri"/>
                <a:ea typeface="Calibri"/>
                <a:cs typeface="Calibri"/>
                <a:sym typeface="Calibri"/>
              </a:rPr>
              <a:t> </a:t>
            </a:r>
            <a:r>
              <a:rPr b="1" lang="en-US" sz="2000">
                <a:solidFill>
                  <a:schemeClr val="accent1"/>
                </a:solidFill>
                <a:latin typeface="Calibri"/>
                <a:ea typeface="Calibri"/>
                <a:cs typeface="Calibri"/>
                <a:sym typeface="Calibri"/>
              </a:rPr>
              <a:t>The </a:t>
            </a:r>
            <a:r>
              <a:rPr b="1" i="1" lang="en-US" sz="2400">
                <a:solidFill>
                  <a:schemeClr val="accent1"/>
                </a:solidFill>
                <a:latin typeface="Calibri"/>
                <a:ea typeface="Calibri"/>
                <a:cs typeface="Calibri"/>
                <a:sym typeface="Calibri"/>
              </a:rPr>
              <a:t>goal</a:t>
            </a:r>
            <a:r>
              <a:rPr b="1" lang="en-US" sz="2000">
                <a:solidFill>
                  <a:schemeClr val="accent1"/>
                </a:solidFill>
                <a:latin typeface="Calibri"/>
                <a:ea typeface="Calibri"/>
                <a:cs typeface="Calibri"/>
                <a:sym typeface="Calibri"/>
              </a:rPr>
              <a:t> is to maximize the work (or play) that the user is performing.</a:t>
            </a:r>
            <a:endParaRPr/>
          </a:p>
          <a:p>
            <a:pPr indent="-228600" lvl="0" marL="228600" rtl="0" algn="just">
              <a:lnSpc>
                <a:spcPct val="170000"/>
              </a:lnSpc>
              <a:spcBef>
                <a:spcPts val="1000"/>
              </a:spcBef>
              <a:spcAft>
                <a:spcPts val="0"/>
              </a:spcAft>
              <a:buClr>
                <a:schemeClr val="accent1"/>
              </a:buClr>
              <a:buSzPct val="100000"/>
              <a:buChar char="•"/>
            </a:pPr>
            <a:r>
              <a:rPr b="1" lang="en-US" sz="2000">
                <a:solidFill>
                  <a:schemeClr val="accent1"/>
                </a:solidFill>
                <a:latin typeface="Calibri"/>
                <a:ea typeface="Calibri"/>
                <a:cs typeface="Calibri"/>
                <a:sym typeface="Calibri"/>
              </a:rPr>
              <a:t>Ease of use</a:t>
            </a:r>
            <a:endParaRPr/>
          </a:p>
          <a:p>
            <a:pPr indent="-228600" lvl="0" marL="228600" rtl="0" algn="just">
              <a:lnSpc>
                <a:spcPct val="170000"/>
              </a:lnSpc>
              <a:spcBef>
                <a:spcPts val="1000"/>
              </a:spcBef>
              <a:spcAft>
                <a:spcPts val="0"/>
              </a:spcAft>
              <a:buClr>
                <a:schemeClr val="accent1"/>
              </a:buClr>
              <a:buSzPct val="100000"/>
              <a:buChar char="•"/>
            </a:pPr>
            <a:r>
              <a:rPr b="1" lang="en-US" sz="2000">
                <a:solidFill>
                  <a:schemeClr val="accent1"/>
                </a:solidFill>
                <a:latin typeface="Calibri"/>
                <a:ea typeface="Calibri"/>
                <a:cs typeface="Calibri"/>
                <a:sym typeface="Calibri"/>
              </a:rPr>
              <a:t>Resource Utilization.</a:t>
            </a:r>
            <a:endParaRPr/>
          </a:p>
          <a:p>
            <a:pPr indent="0" lvl="0" marL="0" rtl="0" algn="just">
              <a:lnSpc>
                <a:spcPct val="170000"/>
              </a:lnSpc>
              <a:spcBef>
                <a:spcPts val="1000"/>
              </a:spcBef>
              <a:spcAft>
                <a:spcPts val="0"/>
              </a:spcAft>
              <a:buClr>
                <a:schemeClr val="dk1"/>
              </a:buClr>
              <a:buSzPct val="100000"/>
              <a:buNone/>
            </a:pPr>
            <a:r>
              <a:t/>
            </a:r>
            <a:endParaRPr sz="2000">
              <a:latin typeface="Calibri"/>
              <a:ea typeface="Calibri"/>
              <a:cs typeface="Calibri"/>
              <a:sym typeface="Calibri"/>
            </a:endParaRPr>
          </a:p>
          <a:p>
            <a:pPr indent="-111125" lvl="0" marL="228600" rtl="0" algn="just">
              <a:lnSpc>
                <a:spcPct val="170000"/>
              </a:lnSpc>
              <a:spcBef>
                <a:spcPts val="1000"/>
              </a:spcBef>
              <a:spcAft>
                <a:spcPts val="0"/>
              </a:spcAft>
              <a:buClr>
                <a:schemeClr val="dk1"/>
              </a:buClr>
              <a:buSzPct val="100000"/>
              <a:buNone/>
            </a:pPr>
            <a:r>
              <a:t/>
            </a:r>
            <a:endParaRPr sz="2000">
              <a:latin typeface="Calibri"/>
              <a:ea typeface="Calibri"/>
              <a:cs typeface="Calibri"/>
              <a:sym typeface="Calibri"/>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0"/>
          <p:cNvSpPr txBox="1"/>
          <p:nvPr/>
        </p:nvSpPr>
        <p:spPr>
          <a:xfrm>
            <a:off x="4282078" y="5713214"/>
            <a:ext cx="6106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Figure Example of how system calls are used</a:t>
            </a:r>
            <a:r>
              <a:rPr b="1"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657" name="Google Shape;657;p90"/>
          <p:cNvPicPr preferRelativeResize="0"/>
          <p:nvPr>
            <p:ph idx="1" type="body"/>
          </p:nvPr>
        </p:nvPicPr>
        <p:blipFill rotWithShape="1">
          <a:blip r:embed="rId3">
            <a:alphaModFix/>
          </a:blip>
          <a:srcRect b="0" l="0" r="0" t="0"/>
          <a:stretch/>
        </p:blipFill>
        <p:spPr>
          <a:xfrm>
            <a:off x="3373120" y="519340"/>
            <a:ext cx="7924800" cy="4733380"/>
          </a:xfrm>
          <a:prstGeom prst="rect">
            <a:avLst/>
          </a:prstGeom>
          <a:noFill/>
          <a:ln>
            <a:noFill/>
          </a:ln>
        </p:spPr>
      </p:pic>
      <p:sp>
        <p:nvSpPr>
          <p:cNvPr id="658" name="Google Shape;658;p90"/>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1"/>
          <p:cNvSpPr txBox="1"/>
          <p:nvPr>
            <p:ph idx="1" type="body"/>
          </p:nvPr>
        </p:nvSpPr>
        <p:spPr>
          <a:xfrm>
            <a:off x="2550160" y="274320"/>
            <a:ext cx="9448800" cy="643128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2400"/>
              <a:buNone/>
            </a:pPr>
            <a:r>
              <a:rPr lang="en-US" sz="2400">
                <a:latin typeface="Calibri"/>
                <a:ea typeface="Calibri"/>
                <a:cs typeface="Calibri"/>
                <a:sym typeface="Calibri"/>
              </a:rPr>
              <a:t>Most application developers design programs according to </a:t>
            </a:r>
            <a:r>
              <a:rPr b="1" lang="en-US" sz="2400">
                <a:solidFill>
                  <a:srgbClr val="FF0000"/>
                </a:solidFill>
                <a:latin typeface="Calibri"/>
                <a:ea typeface="Calibri"/>
                <a:cs typeface="Calibri"/>
                <a:sym typeface="Calibri"/>
              </a:rPr>
              <a:t>Application Program Interface(API).</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The API specifies a set of functions that are available to an application programmers.</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Three common used API available to application programmers.</a:t>
            </a:r>
            <a:endParaRPr/>
          </a:p>
          <a:p>
            <a:pPr indent="-228600" lvl="0" marL="228600" rtl="0" algn="just">
              <a:lnSpc>
                <a:spcPct val="150000"/>
              </a:lnSpc>
              <a:spcBef>
                <a:spcPts val="1000"/>
              </a:spcBef>
              <a:spcAft>
                <a:spcPts val="0"/>
              </a:spcAft>
              <a:buClr>
                <a:srgbClr val="FF0000"/>
              </a:buClr>
              <a:buSzPts val="2400"/>
              <a:buChar char="•"/>
            </a:pPr>
            <a:r>
              <a:rPr b="1" lang="en-US" sz="2400">
                <a:solidFill>
                  <a:srgbClr val="FF0000"/>
                </a:solidFill>
                <a:latin typeface="Calibri"/>
                <a:ea typeface="Calibri"/>
                <a:cs typeface="Calibri"/>
                <a:sym typeface="Calibri"/>
              </a:rPr>
              <a:t>Win32 API-  for windows systems</a:t>
            </a:r>
            <a:r>
              <a:rPr lang="en-US" sz="2400">
                <a:latin typeface="Calibri"/>
                <a:ea typeface="Calibri"/>
                <a:cs typeface="Calibri"/>
                <a:sym typeface="Calibri"/>
              </a:rPr>
              <a:t>.</a:t>
            </a:r>
            <a:endParaRPr/>
          </a:p>
          <a:p>
            <a:pPr indent="-228600" lvl="0" marL="228600" rtl="0" algn="just">
              <a:lnSpc>
                <a:spcPct val="150000"/>
              </a:lnSpc>
              <a:spcBef>
                <a:spcPts val="1000"/>
              </a:spcBef>
              <a:spcAft>
                <a:spcPts val="0"/>
              </a:spcAft>
              <a:buClr>
                <a:srgbClr val="2F4582"/>
              </a:buClr>
              <a:buSzPts val="2400"/>
              <a:buChar char="•"/>
            </a:pPr>
            <a:r>
              <a:rPr b="1" lang="en-US" sz="2400">
                <a:solidFill>
                  <a:srgbClr val="2F4582"/>
                </a:solidFill>
                <a:latin typeface="Calibri"/>
                <a:ea typeface="Calibri"/>
                <a:cs typeface="Calibri"/>
                <a:sym typeface="Calibri"/>
              </a:rPr>
              <a:t>POSIX API –posix based systems (which includes virtually all versions of UNIX, Linux)</a:t>
            </a:r>
            <a:endParaRPr/>
          </a:p>
          <a:p>
            <a:pPr indent="-228600" lvl="0" marL="228600" rtl="0" algn="just">
              <a:lnSpc>
                <a:spcPct val="150000"/>
              </a:lnSpc>
              <a:spcBef>
                <a:spcPts val="1000"/>
              </a:spcBef>
              <a:spcAft>
                <a:spcPts val="0"/>
              </a:spcAft>
              <a:buClr>
                <a:srgbClr val="833C0B"/>
              </a:buClr>
              <a:buSzPts val="2400"/>
              <a:buChar char="•"/>
            </a:pPr>
            <a:r>
              <a:rPr b="1" lang="en-US" sz="2400">
                <a:solidFill>
                  <a:srgbClr val="833C0B"/>
                </a:solidFill>
                <a:latin typeface="Calibri"/>
                <a:ea typeface="Calibri"/>
                <a:cs typeface="Calibri"/>
                <a:sym typeface="Calibri"/>
              </a:rPr>
              <a:t>Java API- designing programs that can run on java virtual machine</a:t>
            </a:r>
            <a:r>
              <a:rPr b="1" lang="en-US">
                <a:solidFill>
                  <a:srgbClr val="833C0B"/>
                </a:solidFill>
              </a:rPr>
              <a:t>.</a:t>
            </a:r>
            <a:endParaRPr b="1">
              <a:solidFill>
                <a:srgbClr val="833C0B"/>
              </a:solidFill>
            </a:endParaRPr>
          </a:p>
        </p:txBody>
      </p:sp>
      <p:sp>
        <p:nvSpPr>
          <p:cNvPr id="664" name="Google Shape;664;p91"/>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2"/>
          <p:cNvSpPr txBox="1"/>
          <p:nvPr>
            <p:ph type="title"/>
          </p:nvPr>
        </p:nvSpPr>
        <p:spPr>
          <a:xfrm>
            <a:off x="2194560" y="6417582"/>
            <a:ext cx="9997440" cy="4404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2400">
                <a:latin typeface="Calibri"/>
                <a:ea typeface="Calibri"/>
                <a:cs typeface="Calibri"/>
                <a:sym typeface="Calibri"/>
              </a:rPr>
              <a:t>Figure The handling of a user application invoking the open ( ) system call.</a:t>
            </a:r>
            <a:br>
              <a:rPr lang="en-US" sz="2400">
                <a:latin typeface="Calibri"/>
                <a:ea typeface="Calibri"/>
                <a:cs typeface="Calibri"/>
                <a:sym typeface="Calibri"/>
              </a:rPr>
            </a:br>
            <a:endParaRPr sz="2400">
              <a:latin typeface="Calibri"/>
              <a:ea typeface="Calibri"/>
              <a:cs typeface="Calibri"/>
              <a:sym typeface="Calibri"/>
            </a:endParaRPr>
          </a:p>
        </p:txBody>
      </p:sp>
      <p:sp>
        <p:nvSpPr>
          <p:cNvPr id="670" name="Google Shape;670;p92"/>
          <p:cNvSpPr txBox="1"/>
          <p:nvPr/>
        </p:nvSpPr>
        <p:spPr>
          <a:xfrm>
            <a:off x="2427513" y="479292"/>
            <a:ext cx="9557657"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The relationship between an API, the system-call interface, and the operating system is shown in Figure 1.13, which illustrates how the operating system handles a user application invoking the open ( ) system call. </a:t>
            </a:r>
            <a:endParaRPr sz="2400">
              <a:solidFill>
                <a:schemeClr val="dk1"/>
              </a:solidFill>
              <a:latin typeface="Calibri"/>
              <a:ea typeface="Calibri"/>
              <a:cs typeface="Calibri"/>
              <a:sym typeface="Calibri"/>
            </a:endParaRPr>
          </a:p>
        </p:txBody>
      </p:sp>
      <p:pic>
        <p:nvPicPr>
          <p:cNvPr descr="2" id="671" name="Google Shape;671;p92"/>
          <p:cNvPicPr preferRelativeResize="0"/>
          <p:nvPr>
            <p:ph idx="1" type="body"/>
          </p:nvPr>
        </p:nvPicPr>
        <p:blipFill rotWithShape="1">
          <a:blip r:embed="rId3">
            <a:alphaModFix/>
          </a:blip>
          <a:srcRect b="0" l="0" r="0" t="0"/>
          <a:stretch/>
        </p:blipFill>
        <p:spPr>
          <a:xfrm>
            <a:off x="3200400" y="2048952"/>
            <a:ext cx="7532913" cy="4123248"/>
          </a:xfrm>
          <a:prstGeom prst="rect">
            <a:avLst/>
          </a:prstGeom>
          <a:noFill/>
          <a:ln>
            <a:noFill/>
          </a:ln>
        </p:spPr>
      </p:pic>
      <p:sp>
        <p:nvSpPr>
          <p:cNvPr id="672" name="Google Shape;672;p92"/>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pic>
        <p:nvPicPr>
          <p:cNvPr id="673" name="Google Shape;673;p92"/>
          <p:cNvPicPr preferRelativeResize="0"/>
          <p:nvPr/>
        </p:nvPicPr>
        <p:blipFill rotWithShape="1">
          <a:blip r:embed="rId4">
            <a:alphaModFix/>
          </a:blip>
          <a:srcRect b="0" l="0" r="0" t="0"/>
          <a:stretch/>
        </p:blipFill>
        <p:spPr>
          <a:xfrm>
            <a:off x="9976011" y="2626015"/>
            <a:ext cx="2215989" cy="24587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3"/>
          <p:cNvSpPr txBox="1"/>
          <p:nvPr>
            <p:ph type="title"/>
          </p:nvPr>
        </p:nvSpPr>
        <p:spPr>
          <a:xfrm>
            <a:off x="2545606" y="5834743"/>
            <a:ext cx="8645106" cy="77869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br>
              <a:rPr lang="en-US" sz="2700">
                <a:latin typeface="Calibri"/>
                <a:ea typeface="Calibri"/>
                <a:cs typeface="Calibri"/>
                <a:sym typeface="Calibri"/>
              </a:rPr>
            </a:br>
            <a:r>
              <a:rPr lang="en-US" sz="2700">
                <a:latin typeface="Calibri"/>
                <a:ea typeface="Calibri"/>
                <a:cs typeface="Calibri"/>
                <a:sym typeface="Calibri"/>
              </a:rPr>
              <a:t>Figure Passing of parameters as a table.</a:t>
            </a:r>
            <a:br>
              <a:rPr lang="en-US" sz="2700">
                <a:latin typeface="Calibri"/>
                <a:ea typeface="Calibri"/>
                <a:cs typeface="Calibri"/>
                <a:sym typeface="Calibri"/>
              </a:rPr>
            </a:br>
            <a:endParaRPr/>
          </a:p>
        </p:txBody>
      </p:sp>
      <p:pic>
        <p:nvPicPr>
          <p:cNvPr descr="2" id="679" name="Google Shape;679;p93"/>
          <p:cNvPicPr preferRelativeResize="0"/>
          <p:nvPr/>
        </p:nvPicPr>
        <p:blipFill rotWithShape="1">
          <a:blip r:embed="rId3">
            <a:alphaModFix/>
          </a:blip>
          <a:srcRect b="0" l="0" r="0" t="0"/>
          <a:stretch/>
        </p:blipFill>
        <p:spPr>
          <a:xfrm>
            <a:off x="3919424" y="1218362"/>
            <a:ext cx="7271288" cy="4170067"/>
          </a:xfrm>
          <a:prstGeom prst="rect">
            <a:avLst/>
          </a:prstGeom>
          <a:noFill/>
          <a:ln>
            <a:noFill/>
          </a:ln>
        </p:spPr>
      </p:pic>
      <p:sp>
        <p:nvSpPr>
          <p:cNvPr id="680" name="Google Shape;680;p93"/>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4"/>
          <p:cNvSpPr txBox="1"/>
          <p:nvPr/>
        </p:nvSpPr>
        <p:spPr>
          <a:xfrm>
            <a:off x="2362200" y="224054"/>
            <a:ext cx="9437914"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Calibri"/>
                <a:ea typeface="Calibri"/>
                <a:cs typeface="Calibri"/>
                <a:sym typeface="Calibri"/>
              </a:rPr>
              <a:t>Types of system calls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highlight>
                  <a:srgbClr val="FFFF00"/>
                </a:highlight>
                <a:latin typeface="Calibri"/>
                <a:ea typeface="Calibri"/>
                <a:cs typeface="Calibri"/>
                <a:sym typeface="Calibri"/>
              </a:rPr>
              <a:t>Process control</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create process, terminate process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end, abort</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load, execute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process attributes, set process attributes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wait for time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wait event, signal event</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allocate and free memory</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Dump memory if error</a:t>
            </a:r>
            <a:endParaRPr/>
          </a:p>
          <a:p>
            <a:pPr indent="0" lvl="1" marL="457200" marR="0" rtl="0" algn="l">
              <a:spcBef>
                <a:spcPts val="0"/>
              </a:spcBef>
              <a:spcAft>
                <a:spcPts val="0"/>
              </a:spcAft>
              <a:buNone/>
            </a:pPr>
            <a:r>
              <a:rPr b="1" i="0" lang="en-US" sz="2400" u="none" cap="none" strike="noStrike">
                <a:solidFill>
                  <a:srgbClr val="3366FF"/>
                </a:solidFill>
                <a:latin typeface="Calibri"/>
                <a:ea typeface="Calibri"/>
                <a:cs typeface="Calibri"/>
                <a:sym typeface="Calibri"/>
              </a:rPr>
              <a:t>Debugger</a:t>
            </a:r>
            <a:r>
              <a:rPr b="0" i="0" lang="en-US" sz="2400" u="none" cap="none" strike="noStrike">
                <a:solidFill>
                  <a:schemeClr val="dk1"/>
                </a:solidFill>
                <a:latin typeface="Calibri"/>
                <a:ea typeface="Calibri"/>
                <a:cs typeface="Calibri"/>
                <a:sym typeface="Calibri"/>
              </a:rPr>
              <a:t> for determining </a:t>
            </a:r>
            <a:r>
              <a:rPr b="1" i="0" lang="en-US" sz="2400" u="none" cap="none" strike="noStrike">
                <a:solidFill>
                  <a:srgbClr val="3366FF"/>
                </a:solidFill>
                <a:latin typeface="Calibri"/>
                <a:ea typeface="Calibri"/>
                <a:cs typeface="Calibri"/>
                <a:sym typeface="Calibri"/>
              </a:rPr>
              <a:t>bugs, single step </a:t>
            </a:r>
            <a:r>
              <a:rPr b="0" i="0" lang="en-US" sz="2400" u="none" cap="none" strike="noStrike">
                <a:solidFill>
                  <a:schemeClr val="dk1"/>
                </a:solidFill>
                <a:latin typeface="Calibri"/>
                <a:ea typeface="Calibri"/>
                <a:cs typeface="Calibri"/>
                <a:sym typeface="Calibri"/>
              </a:rPr>
              <a:t>execution</a:t>
            </a:r>
            <a:endParaRPr/>
          </a:p>
          <a:p>
            <a:pPr indent="0" lvl="1" marL="457200" marR="0" rtl="0" algn="l">
              <a:spcBef>
                <a:spcPts val="0"/>
              </a:spcBef>
              <a:spcAft>
                <a:spcPts val="0"/>
              </a:spcAft>
              <a:buNone/>
            </a:pPr>
            <a:r>
              <a:rPr b="1" i="0" lang="en-US" sz="2400" u="none" cap="none" strike="noStrike">
                <a:solidFill>
                  <a:srgbClr val="3366FF"/>
                </a:solidFill>
                <a:latin typeface="Calibri"/>
                <a:ea typeface="Calibri"/>
                <a:cs typeface="Calibri"/>
                <a:sym typeface="Calibri"/>
              </a:rPr>
              <a:t>Locks</a:t>
            </a:r>
            <a:r>
              <a:rPr b="0" i="0" lang="en-US" sz="2400" u="none" cap="none" strike="noStrike">
                <a:solidFill>
                  <a:schemeClr val="dk1"/>
                </a:solidFill>
                <a:latin typeface="Calibri"/>
                <a:ea typeface="Calibri"/>
                <a:cs typeface="Calibri"/>
                <a:sym typeface="Calibri"/>
              </a:rPr>
              <a:t> for managing access to shared data between processe</a:t>
            </a:r>
            <a:endParaRPr b="0" i="0" sz="2400" u="none" cap="none" strike="noStrike">
              <a:solidFill>
                <a:schemeClr val="dk1"/>
              </a:solidFill>
              <a:latin typeface="Calibri"/>
              <a:ea typeface="Calibri"/>
              <a:cs typeface="Calibri"/>
              <a:sym typeface="Calibri"/>
            </a:endParaRPr>
          </a:p>
        </p:txBody>
      </p:sp>
      <p:sp>
        <p:nvSpPr>
          <p:cNvPr id="687" name="Google Shape;687;p94"/>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5"/>
          <p:cNvSpPr txBox="1"/>
          <p:nvPr/>
        </p:nvSpPr>
        <p:spPr>
          <a:xfrm>
            <a:off x="2663372" y="1186853"/>
            <a:ext cx="918754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highlight>
                  <a:srgbClr val="FFFF00"/>
                </a:highlight>
                <a:latin typeface="Calibri"/>
                <a:ea typeface="Calibri"/>
                <a:cs typeface="Calibri"/>
                <a:sym typeface="Calibri"/>
              </a:rPr>
              <a:t>File management</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create file, delete file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open, close file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read, write, reposition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and set file attributes</a:t>
            </a:r>
            <a:endParaRPr/>
          </a:p>
          <a:p>
            <a:pPr indent="0" lvl="0" marL="0" marR="0" rtl="0" algn="l">
              <a:spcBef>
                <a:spcPts val="0"/>
              </a:spcBef>
              <a:spcAft>
                <a:spcPts val="0"/>
              </a:spcAft>
              <a:buNone/>
            </a:pPr>
            <a:r>
              <a:rPr lang="en-US" sz="2400">
                <a:solidFill>
                  <a:schemeClr val="dk1"/>
                </a:solidFill>
                <a:highlight>
                  <a:srgbClr val="FFFF00"/>
                </a:highlight>
                <a:latin typeface="Calibri"/>
                <a:ea typeface="Calibri"/>
                <a:cs typeface="Calibri"/>
                <a:sym typeface="Calibri"/>
              </a:rPr>
              <a:t>Device management</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request device, release device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read, write, reposition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device attributes, set device attributes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logically attach or detach devices</a:t>
            </a:r>
            <a:endParaRPr/>
          </a:p>
        </p:txBody>
      </p:sp>
      <p:sp>
        <p:nvSpPr>
          <p:cNvPr id="694" name="Google Shape;694;p95"/>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6"/>
          <p:cNvSpPr txBox="1"/>
          <p:nvPr/>
        </p:nvSpPr>
        <p:spPr>
          <a:xfrm>
            <a:off x="3151415" y="237955"/>
            <a:ext cx="610688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highlight>
                  <a:srgbClr val="FFFF00"/>
                </a:highlight>
                <a:latin typeface="Calibri"/>
                <a:ea typeface="Calibri"/>
                <a:cs typeface="Calibri"/>
                <a:sym typeface="Calibri"/>
              </a:rPr>
              <a:t>Information maintenance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time or date, set time or date</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system data, set system data</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and set process, file, or device attributes</a:t>
            </a:r>
            <a:endParaRPr/>
          </a:p>
          <a:p>
            <a:pPr indent="0" lvl="0" marL="0" marR="0" rtl="0" algn="l">
              <a:spcBef>
                <a:spcPts val="0"/>
              </a:spcBef>
              <a:spcAft>
                <a:spcPts val="0"/>
              </a:spcAft>
              <a:buNone/>
            </a:pPr>
            <a:r>
              <a:rPr lang="en-US" sz="2400">
                <a:solidFill>
                  <a:schemeClr val="dk1"/>
                </a:solidFill>
                <a:highlight>
                  <a:srgbClr val="FFFF00"/>
                </a:highlight>
                <a:latin typeface="Calibri"/>
                <a:ea typeface="Calibri"/>
                <a:cs typeface="Calibri"/>
                <a:sym typeface="Calibri"/>
              </a:rPr>
              <a:t>Communications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create, delete communication connection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send, receive messages if </a:t>
            </a:r>
            <a:r>
              <a:rPr b="1" i="0" lang="en-US" sz="2400" u="none" cap="none" strike="noStrike">
                <a:solidFill>
                  <a:srgbClr val="3366FF"/>
                </a:solidFill>
                <a:latin typeface="Calibri"/>
                <a:ea typeface="Calibri"/>
                <a:cs typeface="Calibri"/>
                <a:sym typeface="Calibri"/>
              </a:rPr>
              <a:t>message passing model </a:t>
            </a:r>
            <a:r>
              <a:rPr b="0" i="0" lang="en-US" sz="2400" u="none" cap="none" strike="noStrike">
                <a:solidFill>
                  <a:schemeClr val="dk1"/>
                </a:solidFill>
                <a:latin typeface="Calibri"/>
                <a:ea typeface="Calibri"/>
                <a:cs typeface="Calibri"/>
                <a:sym typeface="Calibri"/>
              </a:rPr>
              <a:t>to </a:t>
            </a:r>
            <a:r>
              <a:rPr b="1" i="0" lang="en-US" sz="2400" u="none" cap="none" strike="noStrike">
                <a:solidFill>
                  <a:srgbClr val="3366FF"/>
                </a:solidFill>
                <a:latin typeface="Calibri"/>
                <a:ea typeface="Calibri"/>
                <a:cs typeface="Calibri"/>
                <a:sym typeface="Calibri"/>
              </a:rPr>
              <a:t>host name</a:t>
            </a:r>
            <a:r>
              <a:rPr b="0" i="0" lang="en-US" sz="2400" u="none" cap="none" strike="noStrike">
                <a:solidFill>
                  <a:schemeClr val="dk1"/>
                </a:solidFill>
                <a:latin typeface="Calibri"/>
                <a:ea typeface="Calibri"/>
                <a:cs typeface="Calibri"/>
                <a:sym typeface="Calibri"/>
              </a:rPr>
              <a:t> or </a:t>
            </a:r>
            <a:r>
              <a:rPr b="1" i="0" lang="en-US" sz="2400" u="none" cap="none" strike="noStrike">
                <a:solidFill>
                  <a:srgbClr val="3366FF"/>
                </a:solidFill>
                <a:latin typeface="Calibri"/>
                <a:ea typeface="Calibri"/>
                <a:cs typeface="Calibri"/>
                <a:sym typeface="Calibri"/>
              </a:rPr>
              <a:t>process name</a:t>
            </a:r>
            <a:endParaRPr/>
          </a:p>
          <a:p>
            <a:pPr indent="0" lvl="2" marL="9144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From</a:t>
            </a:r>
            <a:r>
              <a:rPr b="1" i="0" lang="en-US" sz="2400" u="none" cap="none" strike="noStrike">
                <a:solidFill>
                  <a:srgbClr val="3366FF"/>
                </a:solidFill>
                <a:latin typeface="Calibri"/>
                <a:ea typeface="Calibri"/>
                <a:cs typeface="Calibri"/>
                <a:sym typeface="Calibri"/>
              </a:rPr>
              <a:t> client </a:t>
            </a:r>
            <a:r>
              <a:rPr b="0" i="0" lang="en-US" sz="2400" u="none" cap="none" strike="noStrike">
                <a:solidFill>
                  <a:schemeClr val="dk1"/>
                </a:solidFill>
                <a:latin typeface="Calibri"/>
                <a:ea typeface="Calibri"/>
                <a:cs typeface="Calibri"/>
                <a:sym typeface="Calibri"/>
              </a:rPr>
              <a:t>to</a:t>
            </a:r>
            <a:r>
              <a:rPr b="1" i="0" lang="en-US" sz="2400" u="none" cap="none" strike="noStrike">
                <a:solidFill>
                  <a:srgbClr val="3366FF"/>
                </a:solidFill>
                <a:latin typeface="Calibri"/>
                <a:ea typeface="Calibri"/>
                <a:cs typeface="Calibri"/>
                <a:sym typeface="Calibri"/>
              </a:rPr>
              <a:t> server</a:t>
            </a:r>
            <a:endParaRPr/>
          </a:p>
          <a:p>
            <a:pPr indent="0" lvl="1" marL="457200" marR="0" rtl="0" algn="l">
              <a:spcBef>
                <a:spcPts val="0"/>
              </a:spcBef>
              <a:spcAft>
                <a:spcPts val="0"/>
              </a:spcAft>
              <a:buNone/>
            </a:pPr>
            <a:r>
              <a:rPr b="1" i="0" lang="en-US" sz="2400" u="none" cap="none" strike="noStrike">
                <a:solidFill>
                  <a:srgbClr val="3366FF"/>
                </a:solidFill>
                <a:latin typeface="Calibri"/>
                <a:ea typeface="Calibri"/>
                <a:cs typeface="Calibri"/>
                <a:sym typeface="Calibri"/>
              </a:rPr>
              <a:t>Shared-memory model </a:t>
            </a:r>
            <a:r>
              <a:rPr b="0" i="0" lang="en-US" sz="2400" u="none" cap="none" strike="noStrike">
                <a:solidFill>
                  <a:schemeClr val="dk1"/>
                </a:solidFill>
                <a:latin typeface="Calibri"/>
                <a:ea typeface="Calibri"/>
                <a:cs typeface="Calibri"/>
                <a:sym typeface="Calibri"/>
              </a:rPr>
              <a:t>create and gain access to memory regions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transfer status information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attach and detach remote devices</a:t>
            </a:r>
            <a:endParaRPr b="0" i="0" sz="2400" u="none" cap="none" strike="noStrike">
              <a:solidFill>
                <a:schemeClr val="dk1"/>
              </a:solidFill>
              <a:latin typeface="Calibri"/>
              <a:ea typeface="Calibri"/>
              <a:cs typeface="Calibri"/>
              <a:sym typeface="Calibri"/>
            </a:endParaRPr>
          </a:p>
        </p:txBody>
      </p:sp>
      <p:sp>
        <p:nvSpPr>
          <p:cNvPr id="701" name="Google Shape;701;p96"/>
          <p:cNvSpPr txBox="1"/>
          <p:nvPr/>
        </p:nvSpPr>
        <p:spPr>
          <a:xfrm>
            <a:off x="3151415" y="5131602"/>
            <a:ext cx="610688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highlight>
                  <a:srgbClr val="FFFF00"/>
                </a:highlight>
                <a:latin typeface="Calibri"/>
                <a:ea typeface="Calibri"/>
                <a:cs typeface="Calibri"/>
                <a:sym typeface="Calibri"/>
              </a:rPr>
              <a:t>Protection</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Control access to resources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Get and set permissions</a:t>
            </a:r>
            <a:endParaRPr/>
          </a:p>
          <a:p>
            <a:pPr indent="0" lvl="1" marL="4572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Allow and deny user access</a:t>
            </a:r>
            <a:endParaRPr/>
          </a:p>
        </p:txBody>
      </p:sp>
      <p:sp>
        <p:nvSpPr>
          <p:cNvPr id="702" name="Google Shape;702;p96"/>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7"/>
          <p:cNvSpPr txBox="1"/>
          <p:nvPr>
            <p:ph idx="1" type="body"/>
          </p:nvPr>
        </p:nvSpPr>
        <p:spPr>
          <a:xfrm>
            <a:off x="2515654" y="533010"/>
            <a:ext cx="9269946" cy="3367314"/>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chemeClr val="dk1"/>
              </a:buClr>
              <a:buSzPts val="2800"/>
              <a:buNone/>
            </a:pPr>
            <a:r>
              <a:rPr b="1" lang="en-US">
                <a:latin typeface="Calibri"/>
                <a:ea typeface="Calibri"/>
                <a:cs typeface="Calibri"/>
                <a:sym typeface="Calibri"/>
              </a:rPr>
              <a:t>System Programs</a:t>
            </a:r>
            <a:endParaRPr b="1">
              <a:latin typeface="Calibri"/>
              <a:ea typeface="Calibri"/>
              <a:cs typeface="Calibri"/>
              <a:sym typeface="Calibri"/>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System programs provide a convenient environment for program development and execution. </a:t>
            </a:r>
            <a:endParaRPr/>
          </a:p>
          <a:p>
            <a:pPr indent="0" lvl="0" marL="0" rtl="0" algn="just">
              <a:lnSpc>
                <a:spcPct val="150000"/>
              </a:lnSpc>
              <a:spcBef>
                <a:spcPts val="1000"/>
              </a:spcBef>
              <a:spcAft>
                <a:spcPts val="0"/>
              </a:spcAft>
              <a:buClr>
                <a:schemeClr val="dk1"/>
              </a:buClr>
              <a:buSzPts val="2400"/>
              <a:buNone/>
            </a:pPr>
            <a:r>
              <a:rPr lang="en-US" sz="2400">
                <a:latin typeface="Calibri"/>
                <a:ea typeface="Calibri"/>
                <a:cs typeface="Calibri"/>
                <a:sym typeface="Calibri"/>
              </a:rPr>
              <a:t>Some of them are simply user interfaces to system calls; others are considerably more complex. </a:t>
            </a:r>
            <a:endParaRPr sz="24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709" name="Google Shape;709;p97"/>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8"/>
          <p:cNvSpPr txBox="1"/>
          <p:nvPr>
            <p:ph idx="1" type="body"/>
          </p:nvPr>
        </p:nvSpPr>
        <p:spPr>
          <a:xfrm>
            <a:off x="2708694" y="391886"/>
            <a:ext cx="8645106" cy="5998027"/>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Clr>
                <a:srgbClr val="FF0000"/>
              </a:buClr>
              <a:buSzPts val="2400"/>
              <a:buNone/>
            </a:pPr>
            <a:r>
              <a:rPr b="1" lang="en-US" sz="2400">
                <a:solidFill>
                  <a:srgbClr val="FF0000"/>
                </a:solidFill>
                <a:latin typeface="Calibri"/>
                <a:ea typeface="Calibri"/>
                <a:cs typeface="Calibri"/>
                <a:sym typeface="Calibri"/>
              </a:rPr>
              <a:t>They can be divided into these categories: </a:t>
            </a:r>
            <a:endParaRPr b="1" sz="2400">
              <a:solidFill>
                <a:srgbClr val="FF0000"/>
              </a:solidFill>
              <a:latin typeface="Calibri"/>
              <a:ea typeface="Calibri"/>
              <a:cs typeface="Calibri"/>
              <a:sym typeface="Calibri"/>
            </a:endParaRPr>
          </a:p>
          <a:p>
            <a:pPr indent="-342900" lvl="0" marL="342900" rtl="0" algn="just">
              <a:lnSpc>
                <a:spcPct val="150000"/>
              </a:lnSpc>
              <a:spcBef>
                <a:spcPts val="1800"/>
              </a:spcBef>
              <a:spcAft>
                <a:spcPts val="0"/>
              </a:spcAft>
              <a:buClr>
                <a:srgbClr val="0000FF"/>
              </a:buClr>
              <a:buSzPts val="2400"/>
              <a:buFont typeface="Noto Sans Symbols"/>
              <a:buChar char="∙"/>
            </a:pPr>
            <a:r>
              <a:rPr b="1" lang="en-US" sz="2400">
                <a:solidFill>
                  <a:srgbClr val="0000FF"/>
                </a:solidFill>
                <a:latin typeface="Calibri"/>
                <a:ea typeface="Calibri"/>
                <a:cs typeface="Calibri"/>
                <a:sym typeface="Calibri"/>
              </a:rPr>
              <a:t>File management</a:t>
            </a:r>
            <a:r>
              <a:rPr lang="en-US" sz="2400">
                <a:solidFill>
                  <a:srgbClr val="000000"/>
                </a:solidFill>
                <a:latin typeface="Calibri"/>
                <a:ea typeface="Calibri"/>
                <a:cs typeface="Calibri"/>
                <a:sym typeface="Calibri"/>
              </a:rPr>
              <a:t>: These programs create, delete, copy, rename, print, dump, list, and generally manipulate files and directories.</a:t>
            </a:r>
            <a:endParaRPr sz="24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FF"/>
              </a:buClr>
              <a:buSzPts val="2400"/>
              <a:buFont typeface="Noto Sans Symbols"/>
              <a:buChar char="∙"/>
            </a:pPr>
            <a:r>
              <a:rPr b="1" lang="en-US" sz="2400">
                <a:solidFill>
                  <a:srgbClr val="0000FF"/>
                </a:solidFill>
                <a:latin typeface="Calibri"/>
                <a:ea typeface="Calibri"/>
                <a:cs typeface="Calibri"/>
                <a:sym typeface="Calibri"/>
              </a:rPr>
              <a:t>Status information. </a:t>
            </a:r>
            <a:r>
              <a:rPr lang="en-US" sz="2400">
                <a:solidFill>
                  <a:srgbClr val="000000"/>
                </a:solidFill>
                <a:latin typeface="Calibri"/>
                <a:ea typeface="Calibri"/>
                <a:cs typeface="Calibri"/>
                <a:sym typeface="Calibri"/>
              </a:rPr>
              <a:t>Some programs simply ask the system for the date, time, amount of available memory or disk space, number of users, or similar status information.</a:t>
            </a:r>
            <a:endParaRPr sz="2400">
              <a:solidFill>
                <a:srgbClr val="000000"/>
              </a:solidFill>
              <a:latin typeface="Calibri"/>
              <a:ea typeface="Calibri"/>
              <a:cs typeface="Calibri"/>
              <a:sym typeface="Calibri"/>
            </a:endParaRPr>
          </a:p>
          <a:p>
            <a:pPr indent="-342900" lvl="0" marL="342900" rtl="0" algn="just">
              <a:lnSpc>
                <a:spcPct val="150000"/>
              </a:lnSpc>
              <a:spcBef>
                <a:spcPts val="1000"/>
              </a:spcBef>
              <a:spcAft>
                <a:spcPts val="0"/>
              </a:spcAft>
              <a:buClr>
                <a:srgbClr val="0000FF"/>
              </a:buClr>
              <a:buSzPts val="2400"/>
              <a:buFont typeface="Noto Sans Symbols"/>
              <a:buChar char="∙"/>
            </a:pPr>
            <a:r>
              <a:rPr b="1" lang="en-US" sz="2400">
                <a:solidFill>
                  <a:srgbClr val="0000FF"/>
                </a:solidFill>
                <a:latin typeface="Calibri"/>
                <a:ea typeface="Calibri"/>
                <a:cs typeface="Calibri"/>
                <a:sym typeface="Calibri"/>
              </a:rPr>
              <a:t>File modification: </a:t>
            </a:r>
            <a:r>
              <a:rPr lang="en-US" sz="2400">
                <a:solidFill>
                  <a:srgbClr val="000000"/>
                </a:solidFill>
                <a:latin typeface="Calibri"/>
                <a:ea typeface="Calibri"/>
                <a:cs typeface="Calibri"/>
                <a:sym typeface="Calibri"/>
              </a:rPr>
              <a:t>Several text editors may be available to create and modify the content of files stored on disk or other storage devices. There may also be special commands to search contents of files or perform transformations of the text.</a:t>
            </a:r>
            <a:endParaRPr sz="2400">
              <a:solidFill>
                <a:srgbClr val="000000"/>
              </a:solidFill>
              <a:latin typeface="Calibri"/>
              <a:ea typeface="Calibri"/>
              <a:cs typeface="Calibri"/>
              <a:sym typeface="Calibri"/>
            </a:endParaRPr>
          </a:p>
        </p:txBody>
      </p:sp>
      <p:sp>
        <p:nvSpPr>
          <p:cNvPr id="716" name="Google Shape;716;p98"/>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ph idx="1" type="body"/>
          </p:nvPr>
        </p:nvSpPr>
        <p:spPr>
          <a:xfrm>
            <a:off x="2708693" y="391886"/>
            <a:ext cx="9232935" cy="629194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just">
              <a:lnSpc>
                <a:spcPct val="150000"/>
              </a:lnSpc>
              <a:spcBef>
                <a:spcPts val="0"/>
              </a:spcBef>
              <a:spcAft>
                <a:spcPts val="0"/>
              </a:spcAft>
              <a:buClr>
                <a:srgbClr val="0000FF"/>
              </a:buClr>
              <a:buSzPct val="100000"/>
              <a:buFont typeface="Noto Sans Symbols"/>
              <a:buChar char="∙"/>
            </a:pPr>
            <a:r>
              <a:rPr b="1" lang="en-US" sz="2400">
                <a:solidFill>
                  <a:srgbClr val="0000FF"/>
                </a:solidFill>
                <a:latin typeface="Calibri"/>
                <a:ea typeface="Calibri"/>
                <a:cs typeface="Calibri"/>
                <a:sym typeface="Calibri"/>
              </a:rPr>
              <a:t>Programming-language support</a:t>
            </a:r>
            <a:r>
              <a:rPr lang="en-US" sz="2400">
                <a:solidFill>
                  <a:srgbClr val="0000FF"/>
                </a:solidFill>
                <a:latin typeface="Calibri"/>
                <a:ea typeface="Calibri"/>
                <a:cs typeface="Calibri"/>
                <a:sym typeface="Calibri"/>
              </a:rPr>
              <a:t>. </a:t>
            </a:r>
            <a:r>
              <a:rPr lang="en-US" sz="2400">
                <a:solidFill>
                  <a:srgbClr val="000000"/>
                </a:solidFill>
                <a:latin typeface="Calibri"/>
                <a:ea typeface="Calibri"/>
                <a:cs typeface="Calibri"/>
                <a:sym typeface="Calibri"/>
              </a:rPr>
              <a:t>Compilers, assemblers, debuggers and interpreters for common programming languages (such as C, C++, Java, Visual Basic, and PERL) are often provided to the user with the operating system. </a:t>
            </a:r>
            <a:endParaRPr sz="2400">
              <a:solidFill>
                <a:srgbClr val="000000"/>
              </a:solidFill>
              <a:latin typeface="Calibri"/>
              <a:ea typeface="Calibri"/>
              <a:cs typeface="Calibri"/>
              <a:sym typeface="Calibri"/>
            </a:endParaRPr>
          </a:p>
          <a:p>
            <a:pPr indent="-342900" lvl="0" marL="342900" rtl="0" algn="just">
              <a:lnSpc>
                <a:spcPct val="150000"/>
              </a:lnSpc>
              <a:spcBef>
                <a:spcPts val="1015"/>
              </a:spcBef>
              <a:spcAft>
                <a:spcPts val="0"/>
              </a:spcAft>
              <a:buClr>
                <a:srgbClr val="0000FF"/>
              </a:buClr>
              <a:buSzPct val="100000"/>
              <a:buFont typeface="Noto Sans Symbols"/>
              <a:buChar char="∙"/>
            </a:pPr>
            <a:r>
              <a:rPr b="1" lang="en-US" sz="2400">
                <a:solidFill>
                  <a:srgbClr val="0000FF"/>
                </a:solidFill>
                <a:latin typeface="Calibri"/>
                <a:ea typeface="Calibri"/>
                <a:cs typeface="Calibri"/>
                <a:sym typeface="Calibri"/>
              </a:rPr>
              <a:t>Program loading &amp; Execution</a:t>
            </a:r>
            <a:r>
              <a:rPr lang="en-US" sz="2400">
                <a:solidFill>
                  <a:srgbClr val="000000"/>
                </a:solidFill>
                <a:latin typeface="Calibri"/>
                <a:ea typeface="Calibri"/>
                <a:cs typeface="Calibri"/>
                <a:sym typeface="Calibri"/>
              </a:rPr>
              <a:t>.  Once a program is  assembled or complied, it must be loaded into the memory to be executed.</a:t>
            </a:r>
            <a:endParaRPr/>
          </a:p>
          <a:p>
            <a:pPr indent="-342900" lvl="1" marL="800100" rtl="0" algn="just">
              <a:lnSpc>
                <a:spcPct val="150000"/>
              </a:lnSpc>
              <a:spcBef>
                <a:spcPts val="515"/>
              </a:spcBef>
              <a:spcAft>
                <a:spcPts val="0"/>
              </a:spcAft>
              <a:buClr>
                <a:srgbClr val="000000"/>
              </a:buClr>
              <a:buSzPct val="100000"/>
              <a:buFont typeface="Noto Sans Symbols"/>
              <a:buChar char="∙"/>
            </a:pPr>
            <a:r>
              <a:rPr lang="en-US" sz="2600">
                <a:solidFill>
                  <a:srgbClr val="000000"/>
                </a:solidFill>
                <a:latin typeface="Calibri"/>
                <a:ea typeface="Calibri"/>
                <a:cs typeface="Calibri"/>
                <a:sym typeface="Calibri"/>
              </a:rPr>
              <a:t>System may provide </a:t>
            </a:r>
            <a:endParaRPr/>
          </a:p>
          <a:p>
            <a:pPr indent="-342900" lvl="5" marL="2628900" rtl="0" algn="just">
              <a:lnSpc>
                <a:spcPct val="150000"/>
              </a:lnSpc>
              <a:spcBef>
                <a:spcPts val="515"/>
              </a:spcBef>
              <a:spcAft>
                <a:spcPts val="0"/>
              </a:spcAft>
              <a:buClr>
                <a:srgbClr val="000000"/>
              </a:buClr>
              <a:buSzPct val="100000"/>
              <a:buFont typeface="Noto Sans Symbols"/>
              <a:buChar char="∙"/>
            </a:pPr>
            <a:r>
              <a:rPr lang="en-US" sz="2600">
                <a:solidFill>
                  <a:srgbClr val="000000"/>
                </a:solidFill>
              </a:rPr>
              <a:t>Absolute loader</a:t>
            </a:r>
            <a:endParaRPr/>
          </a:p>
          <a:p>
            <a:pPr indent="-342900" lvl="5" marL="2628900" rtl="0" algn="just">
              <a:lnSpc>
                <a:spcPct val="150000"/>
              </a:lnSpc>
              <a:spcBef>
                <a:spcPts val="515"/>
              </a:spcBef>
              <a:spcAft>
                <a:spcPts val="0"/>
              </a:spcAft>
              <a:buClr>
                <a:srgbClr val="000000"/>
              </a:buClr>
              <a:buSzPct val="100000"/>
              <a:buFont typeface="Noto Sans Symbols"/>
              <a:buChar char="∙"/>
            </a:pPr>
            <a:r>
              <a:rPr lang="en-US" sz="2600">
                <a:solidFill>
                  <a:srgbClr val="000000"/>
                </a:solidFill>
              </a:rPr>
              <a:t>Relocatable loaders</a:t>
            </a:r>
            <a:endParaRPr/>
          </a:p>
          <a:p>
            <a:pPr indent="-342900" lvl="5" marL="2628900" rtl="0" algn="just">
              <a:lnSpc>
                <a:spcPct val="150000"/>
              </a:lnSpc>
              <a:spcBef>
                <a:spcPts val="515"/>
              </a:spcBef>
              <a:spcAft>
                <a:spcPts val="0"/>
              </a:spcAft>
              <a:buClr>
                <a:srgbClr val="000000"/>
              </a:buClr>
              <a:buSzPct val="100000"/>
              <a:buFont typeface="Noto Sans Symbols"/>
              <a:buChar char="∙"/>
            </a:pPr>
            <a:r>
              <a:rPr lang="en-US" sz="2600">
                <a:solidFill>
                  <a:srgbClr val="000000"/>
                </a:solidFill>
              </a:rPr>
              <a:t>Linkage editors</a:t>
            </a:r>
            <a:endParaRPr/>
          </a:p>
          <a:p>
            <a:pPr indent="-342900" lvl="5" marL="2628900" rtl="0" algn="just">
              <a:lnSpc>
                <a:spcPct val="150000"/>
              </a:lnSpc>
              <a:spcBef>
                <a:spcPts val="515"/>
              </a:spcBef>
              <a:spcAft>
                <a:spcPts val="0"/>
              </a:spcAft>
              <a:buClr>
                <a:srgbClr val="000000"/>
              </a:buClr>
              <a:buSzPct val="100000"/>
              <a:buFont typeface="Noto Sans Symbols"/>
              <a:buChar char="∙"/>
            </a:pPr>
            <a:r>
              <a:rPr lang="en-US" sz="2600">
                <a:solidFill>
                  <a:srgbClr val="000000"/>
                </a:solidFill>
              </a:rPr>
              <a:t>Over lay loaders. </a:t>
            </a:r>
            <a:endParaRPr sz="2600">
              <a:solidFill>
                <a:srgbClr val="000000"/>
              </a:solidFill>
              <a:latin typeface="Calibri"/>
              <a:ea typeface="Calibri"/>
              <a:cs typeface="Calibri"/>
              <a:sym typeface="Calibri"/>
            </a:endParaRPr>
          </a:p>
          <a:p>
            <a:pPr indent="-342900" lvl="0" marL="342900" rtl="0" algn="just">
              <a:lnSpc>
                <a:spcPct val="150000"/>
              </a:lnSpc>
              <a:spcBef>
                <a:spcPts val="1015"/>
              </a:spcBef>
              <a:spcAft>
                <a:spcPts val="0"/>
              </a:spcAft>
              <a:buClr>
                <a:srgbClr val="000000"/>
              </a:buClr>
              <a:buSzPct val="100000"/>
              <a:buFont typeface="Noto Sans Symbols"/>
              <a:buChar char="∙"/>
            </a:pPr>
            <a:r>
              <a:rPr lang="en-US" sz="2400">
                <a:solidFill>
                  <a:srgbClr val="000000"/>
                </a:solidFill>
              </a:rPr>
              <a:t>Debugging systems for either high level languages or machine languages are needed as well</a:t>
            </a:r>
            <a:endParaRPr sz="2400">
              <a:solidFill>
                <a:srgbClr val="000000"/>
              </a:solidFill>
              <a:latin typeface="Calibri"/>
              <a:ea typeface="Calibri"/>
              <a:cs typeface="Calibri"/>
              <a:sym typeface="Calibri"/>
            </a:endParaRPr>
          </a:p>
        </p:txBody>
      </p:sp>
      <p:sp>
        <p:nvSpPr>
          <p:cNvPr id="723" name="Google Shape;723;p99"/>
          <p:cNvSpPr txBox="1"/>
          <p:nvPr/>
        </p:nvSpPr>
        <p:spPr>
          <a:xfrm>
            <a:off x="524064" y="3900324"/>
            <a:ext cx="1379100" cy="3078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Times New Roman"/>
                <a:ea typeface="Times New Roman"/>
                <a:cs typeface="Times New Roman"/>
                <a:sym typeface="Times New Roman"/>
              </a:rPr>
              <a:t>Dept. of ISE</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2023-04-27T06:36:45Z</dcterms:created>
  <dc:creator>Rajeev Bilagi</dc:creator>
</cp:coreProperties>
</file>